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89" r:id="rId5"/>
    <p:sldId id="286" r:id="rId6"/>
    <p:sldId id="281" r:id="rId7"/>
    <p:sldId id="280" r:id="rId8"/>
    <p:sldId id="272" r:id="rId9"/>
    <p:sldId id="297" r:id="rId10"/>
    <p:sldId id="264" r:id="rId11"/>
    <p:sldId id="291" r:id="rId12"/>
    <p:sldId id="299" r:id="rId13"/>
    <p:sldId id="298" r:id="rId14"/>
    <p:sldId id="273" r:id="rId15"/>
    <p:sldId id="293" r:id="rId16"/>
    <p:sldId id="294" r:id="rId17"/>
    <p:sldId id="287" r:id="rId18"/>
    <p:sldId id="295" r:id="rId19"/>
    <p:sldId id="302" r:id="rId20"/>
    <p:sldId id="301" r:id="rId21"/>
    <p:sldId id="278" r:id="rId22"/>
    <p:sldId id="300" r:id="rId23"/>
    <p:sldId id="28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13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7082"/>
    <a:srgbClr val="F0CDA1"/>
    <a:srgbClr val="0090A2"/>
    <a:srgbClr val="40404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4670"/>
  </p:normalViewPr>
  <p:slideViewPr>
    <p:cSldViewPr snapToGrid="0">
      <p:cViewPr varScale="1">
        <p:scale>
          <a:sx n="65" d="100"/>
          <a:sy n="65" d="100"/>
        </p:scale>
        <p:origin x="724" y="6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3D6640C-F6A0-4351-856B-14836F234E6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280B7B-2795-4857-B84E-9C600536AE0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120AE1-5DBC-4417-A73B-5F29B67C532C}" type="datetimeFigureOut">
              <a:rPr lang="en-US" smtClean="0"/>
              <a:t>7/1/2025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C3ACD6-6E00-4BE1-A684-34A6BD202E3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7F20A5-CEF2-4B11-A0A4-0F4BC0BD647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822411-A9A9-4A09-A341-69C657AB42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8888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g>
</file>

<file path=ppt/media/image16.jpeg>
</file>

<file path=ppt/media/image17.jpg>
</file>

<file path=ppt/media/image18.jpg>
</file>

<file path=ppt/media/image19.png>
</file>

<file path=ppt/media/image2.png>
</file>

<file path=ppt/media/image20.jpg>
</file>

<file path=ppt/media/image21.jpe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16A9CD-5E57-4C86-B862-09CA519924BA}" type="datetimeFigureOut">
              <a:rPr lang="en-US" smtClean="0"/>
              <a:t>7/1/2025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A004F4-F240-48F9-8AE1-486585C7F00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881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1704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883F9D-9303-F0EE-79C6-7A8A445448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A51C35-998F-4A46-02B8-6961A4549E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E1F82B-D405-70CE-4BBC-550AD09130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8B5D13-B5DD-4775-87CF-F83B829771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8292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1929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810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0437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2932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2243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8E816A-F065-996B-074E-F77189BC63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18BF07-8027-3952-F386-FE9E4DDF58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9CAC35F-4617-A45E-62E6-F32BF95188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8734FC-8900-24A6-FBAC-1F91BB22E5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1232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F73830-8E9A-0BAC-B221-3E8AF29C4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C37B0AE-B43B-2C32-6C7B-66F5ABF1E3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BF61EC-FCEB-69F3-E62E-079C9B571F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7D50D6-2747-4AAB-80DE-1B0E05A08F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9114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6999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4A90B1-22A6-7866-BD3E-03EFB45CF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A4032F-0B0C-639D-9E03-90E6761FCF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9DDF1F4-87B1-04B4-9A71-B5C7861714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5BDC6-843B-C646-4FB7-8A15D602F4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423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49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8662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9396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8687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485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6B5084-AFCF-8011-2685-78DB74083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293C64-DF93-3884-C517-7BD4634219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82362C-5013-8B5B-7317-9C88CA12C4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84879B-D2F1-D122-E5B8-90C7339DAB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9778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645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5613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655B92-2017-986A-2BB4-1096A5ABE9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18A8FD-014A-2957-9671-9B0A61C348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856A47-9590-0E6D-831C-40428FFE1C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178CE4-19EE-EB76-F996-6D3FE8131A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746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7D165-49B0-44FF-A267-367F5A6EE3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</p:spPr>
        <p:txBody>
          <a:bodyPr anchor="b"/>
          <a:lstStyle>
            <a:lvl1pPr algn="ctr">
              <a:lnSpc>
                <a:spcPct val="125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B52800-74D6-4A78-AC9B-8E737A1A3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solidFill>
            <a:schemeClr val="accent2">
              <a:alpha val="90000"/>
            </a:schemeClr>
          </a:solidFill>
        </p:spPr>
        <p:txBody>
          <a:bodyPr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1" kern="1200" spc="65" dirty="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91F7B-C4AF-4FC6-A6BE-657DEF6D5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08ED5-AEFE-4443-9040-726EF6690995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ED32F8-B0C7-4332-B0A5-BC19DD8C4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30946-D0C7-4F78-94B0-427DAA6D5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509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Horisonta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2">
            <a:extLst>
              <a:ext uri="{FF2B5EF4-FFF2-40B4-BE49-F238E27FC236}">
                <a16:creationId xmlns:a16="http://schemas.microsoft.com/office/drawing/2014/main" id="{E4FD2CFF-0F3D-42BB-BBFF-903727B32640}"/>
              </a:ext>
            </a:extLst>
          </p:cNvPr>
          <p:cNvSpPr/>
          <p:nvPr userDrawn="1"/>
        </p:nvSpPr>
        <p:spPr>
          <a:xfrm>
            <a:off x="0" y="1562188"/>
            <a:ext cx="11269980" cy="2359660"/>
          </a:xfrm>
          <a:custGeom>
            <a:avLst/>
            <a:gdLst/>
            <a:ahLst/>
            <a:cxnLst/>
            <a:rect l="l" t="t" r="r" b="b"/>
            <a:pathLst>
              <a:path w="11269980" h="2359660">
                <a:moveTo>
                  <a:pt x="0" y="2359152"/>
                </a:moveTo>
                <a:lnTo>
                  <a:pt x="11269980" y="2359152"/>
                </a:lnTo>
                <a:lnTo>
                  <a:pt x="11269980" y="0"/>
                </a:lnTo>
                <a:lnTo>
                  <a:pt x="0" y="0"/>
                </a:lnTo>
                <a:lnTo>
                  <a:pt x="0" y="2359152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133087"/>
            <a:ext cx="10431780" cy="2043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C1B0D46C-2987-401A-A0C4-CFB6F73E9D2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44296" y="1788579"/>
            <a:ext cx="10425684" cy="190687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38197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6857999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8AB8B54-69CD-4C57-8DBB-02A0E09851DD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17362"/>
            <a:ext cx="3932237" cy="1302111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52419" y="1887801"/>
            <a:ext cx="4057961" cy="1431234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634D-0427-413D-A0D0-098959D06FEF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Picture Placeholder 28">
            <a:extLst>
              <a:ext uri="{FF2B5EF4-FFF2-40B4-BE49-F238E27FC236}">
                <a16:creationId xmlns:a16="http://schemas.microsoft.com/office/drawing/2014/main" id="{2EB2F967-97B6-4CA8-B3E7-5FF7CA2BDD8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44273" y="1883115"/>
            <a:ext cx="576000" cy="576000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28">
            <a:extLst>
              <a:ext uri="{FF2B5EF4-FFF2-40B4-BE49-F238E27FC236}">
                <a16:creationId xmlns:a16="http://schemas.microsoft.com/office/drawing/2014/main" id="{5E78E133-FE09-456A-8463-9EFAC6ADE26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44273" y="3573118"/>
            <a:ext cx="576000" cy="576000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7F0C3496-EA4B-43E5-9704-968F80A8552C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1552418" y="3575461"/>
            <a:ext cx="4057961" cy="1431234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28">
            <a:extLst>
              <a:ext uri="{FF2B5EF4-FFF2-40B4-BE49-F238E27FC236}">
                <a16:creationId xmlns:a16="http://schemas.microsoft.com/office/drawing/2014/main" id="{13414E14-9FEB-40F8-AE6E-319637A8F1C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44273" y="5263121"/>
            <a:ext cx="576000" cy="576000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8EC97C88-8B4C-4665-845B-95CE8F237779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1552418" y="5263122"/>
            <a:ext cx="4057961" cy="77572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8061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B74348DE-EC54-4C62-948C-0B2BF90455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15389"/>
            <a:ext cx="12188825" cy="3742611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2A53E879-94A1-4659-9069-ED0D6F03014D}"/>
              </a:ext>
            </a:extLst>
          </p:cNvPr>
          <p:cNvSpPr/>
          <p:nvPr userDrawn="1"/>
        </p:nvSpPr>
        <p:spPr>
          <a:xfrm>
            <a:off x="2400" y="1999821"/>
            <a:ext cx="12189600" cy="1115568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859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434047"/>
            <a:ext cx="5157787" cy="2755616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859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434047"/>
            <a:ext cx="5183188" cy="27556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CD8C-7FEF-4E71-8EB9-D3BA6E2E3E9E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5760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with Three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3">
            <a:extLst>
              <a:ext uri="{FF2B5EF4-FFF2-40B4-BE49-F238E27FC236}">
                <a16:creationId xmlns:a16="http://schemas.microsoft.com/office/drawing/2014/main" id="{29F16048-FF4E-41B1-B3D4-0FB210A70DF2}"/>
              </a:ext>
            </a:extLst>
          </p:cNvPr>
          <p:cNvSpPr/>
          <p:nvPr userDrawn="1"/>
        </p:nvSpPr>
        <p:spPr>
          <a:xfrm>
            <a:off x="5294630" y="0"/>
            <a:ext cx="6897370" cy="6858000"/>
          </a:xfrm>
          <a:custGeom>
            <a:avLst/>
            <a:gdLst/>
            <a:ahLst/>
            <a:cxnLst/>
            <a:rect l="l" t="t" r="r" b="b"/>
            <a:pathLst>
              <a:path w="6897370" h="6858000">
                <a:moveTo>
                  <a:pt x="0" y="6858000"/>
                </a:moveTo>
                <a:lnTo>
                  <a:pt x="6896900" y="6858000"/>
                </a:lnTo>
                <a:lnTo>
                  <a:pt x="68969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8AB8B54-69CD-4C57-8DBB-02A0E09851DD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17362"/>
            <a:ext cx="3932237" cy="130211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94251" y="1192697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634D-0427-413D-A0D0-098959D06FEF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object 2">
            <a:extLst>
              <a:ext uri="{FF2B5EF4-FFF2-40B4-BE49-F238E27FC236}">
                <a16:creationId xmlns:a16="http://schemas.microsoft.com/office/drawing/2014/main" id="{9337951D-6DB6-4713-9200-E8513CDEB6B3}"/>
              </a:ext>
            </a:extLst>
          </p:cNvPr>
          <p:cNvSpPr/>
          <p:nvPr userDrawn="1"/>
        </p:nvSpPr>
        <p:spPr>
          <a:xfrm>
            <a:off x="0" y="2430411"/>
            <a:ext cx="3625850" cy="3438525"/>
          </a:xfrm>
          <a:custGeom>
            <a:avLst/>
            <a:gdLst/>
            <a:ahLst/>
            <a:cxnLst/>
            <a:rect l="l" t="t" r="r" b="b"/>
            <a:pathLst>
              <a:path w="3625850" h="3438525">
                <a:moveTo>
                  <a:pt x="0" y="3438486"/>
                </a:moveTo>
                <a:lnTo>
                  <a:pt x="3625596" y="3438486"/>
                </a:lnTo>
                <a:lnTo>
                  <a:pt x="3625596" y="0"/>
                </a:lnTo>
                <a:lnTo>
                  <a:pt x="0" y="0"/>
                </a:lnTo>
                <a:lnTo>
                  <a:pt x="0" y="343848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781223"/>
            <a:ext cx="6040800" cy="273690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28">
            <a:extLst>
              <a:ext uri="{FF2B5EF4-FFF2-40B4-BE49-F238E27FC236}">
                <a16:creationId xmlns:a16="http://schemas.microsoft.com/office/drawing/2014/main" id="{2EB2F967-97B6-4CA8-B3E7-5FF7CA2BDD8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586106" y="1188012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28">
            <a:extLst>
              <a:ext uri="{FF2B5EF4-FFF2-40B4-BE49-F238E27FC236}">
                <a16:creationId xmlns:a16="http://schemas.microsoft.com/office/drawing/2014/main" id="{5E78E133-FE09-456A-8463-9EFAC6ADE26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86106" y="2878015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7F0C3496-EA4B-43E5-9704-968F80A8552C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7294250" y="2880357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28">
            <a:extLst>
              <a:ext uri="{FF2B5EF4-FFF2-40B4-BE49-F238E27FC236}">
                <a16:creationId xmlns:a16="http://schemas.microsoft.com/office/drawing/2014/main" id="{13414E14-9FEB-40F8-AE6E-319637A8F1C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586106" y="4568018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8EC97C88-8B4C-4665-845B-95CE8F237779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294250" y="4568018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56490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11141-A77D-4E0E-8CAF-4CD3B2799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EFDE0-5A54-402A-B0C3-6BC0BB739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2825AD-4585-4E37-A076-3D0070C93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2561F-7E45-400C-8758-912CDFE9410A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064AD-EDC3-4B13-8CD6-49EB60099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90FD1E-16F6-49B1-A938-8CE601ED7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465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FA988-92AD-48D7-890A-AA0540961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A999FA-A189-41DB-9CFC-D1356C534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D83DC-20E7-4B71-9794-36FC33B1B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24BC7-4CDB-41D7-81AF-9CE8473FF4B8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7D103-1290-4592-B37C-19C9C9DB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55B1B-4A5C-42C7-99A5-B8217736F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0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387105-2538-4216-9A7E-445FA092F9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03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CD8C-7FEF-4E71-8EB9-D3BA6E2E3E9E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76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89EF5-3FD9-4423-A9E8-B67B4E902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0D7191-31B4-440E-A4E9-F412FA558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4379E-9B58-41EA-B928-5B1C8436A60E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85CB6-0880-4BF0-8E98-291E70C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4A5E74-F26F-4C7A-BED1-6EE66C0B3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903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55C546-684A-45B9-8890-66DC55DF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0A371-51FE-4D99-BD87-6A650FCE519D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43EBDF-D696-42F7-B962-56F5FEE12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89D77E-1675-4F9D-9113-B274CB0E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7460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E9C90-06AB-49B5-9970-F5791DE9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B0071-932D-4CA0-92FB-A6E75AC85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C8D9F5-8B70-4BDD-9CB5-BBF87CF55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9DE91-7A80-4682-9D32-2CD41DEFB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F8CFF-A1C0-4B6C-AA8D-BE72CB14468D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E2482-2E7D-4868-95A7-4A55B40FE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4E84CF-C3E5-4475-84C7-21CBAC064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625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634D-0427-413D-A0D0-098959D06FEF}" type="datetime1">
              <a:rPr lang="en-US" smtClean="0"/>
              <a:t>7/1/2025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443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CEC732-0DE2-456B-92A1-84321C9BD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816A5B-B156-4DC3-B18E-14F3E59A6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0252E-67CD-4B33-849F-7B1449CF2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591E0-5367-4F2F-9C30-2087D79A846D}" type="datetime1">
              <a:rPr lang="en-US" noProof="0" smtClean="0"/>
              <a:t>7/1/2025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20AD2-E3F8-48CB-8B72-B0945DF534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A5F3BCF-F6FD-4DFF-B0B4-9892C9389344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DEFFD-817B-43EC-86F0-34DEA2BA5E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1">
                <a:solidFill>
                  <a:schemeClr val="tx2">
                    <a:alpha val="70000"/>
                  </a:schemeClr>
                </a:solidFill>
              </a:defRPr>
            </a:lvl1pPr>
          </a:lstStyle>
          <a:p>
            <a:fld id="{82EE24B5-652C-4DB5-B7C3-B5BBEC1280B1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64101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jpeg"/><Relationship Id="rId7" Type="http://schemas.openxmlformats.org/officeDocument/2006/relationships/image" Target="../media/image25.sv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Relationship Id="rId9" Type="http://schemas.openxmlformats.org/officeDocument/2006/relationships/image" Target="../media/image27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oup of people sitting at a table&#10;&#10;AI-generated content may be incorrect.">
            <a:extLst>
              <a:ext uri="{FF2B5EF4-FFF2-40B4-BE49-F238E27FC236}">
                <a16:creationId xmlns:a16="http://schemas.microsoft.com/office/drawing/2014/main" id="{475C4737-B6D4-F625-A34C-B7BF4E1F0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object 3" descr="People with documents">
            <a:extLst>
              <a:ext uri="{FF2B5EF4-FFF2-40B4-BE49-F238E27FC236}">
                <a16:creationId xmlns:a16="http://schemas.microsoft.com/office/drawing/2014/main" id="{0CA2E80D-F3EC-4A5F-8E65-56FEA206EE0F}"/>
              </a:ext>
            </a:extLst>
          </p:cNvPr>
          <p:cNvSpPr/>
          <p:nvPr/>
        </p:nvSpPr>
        <p:spPr>
          <a:xfrm>
            <a:off x="1270" y="0"/>
            <a:ext cx="1218946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6C91D-4B22-49F1-9A0B-ABEB9E1F5A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0373" y="2008518"/>
            <a:ext cx="9871587" cy="2128049"/>
          </a:xfrm>
        </p:spPr>
        <p:txBody>
          <a:bodyPr>
            <a:noAutofit/>
          </a:bodyPr>
          <a:lstStyle/>
          <a:p>
            <a:pPr>
              <a:lnSpc>
                <a:spcPct val="125000"/>
              </a:lnSpc>
            </a:pPr>
            <a:r>
              <a:rPr lang="en-US" sz="5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JBDL  &amp;  CO  WHOLESALERS</a:t>
            </a:r>
            <a:br>
              <a:rPr lang="en-US" sz="5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</a:br>
            <a:r>
              <a:rPr lang="en-US" sz="5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CUSTOMER SEGMENTATION</a:t>
            </a:r>
            <a:endParaRPr lang="en-US" sz="5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8CF06A-B594-4BA2-8B1E-D649096D74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52000" y="4316361"/>
            <a:ext cx="3888000" cy="609599"/>
          </a:xfrm>
          <a:solidFill>
            <a:schemeClr val="accent2">
              <a:alpha val="90000"/>
            </a:schemeClr>
          </a:solidFill>
        </p:spPr>
        <p:txBody>
          <a:bodyPr anchor="ctr" anchorCtr="0">
            <a:normAutofit/>
          </a:bodyPr>
          <a:lstStyle/>
          <a:p>
            <a:r>
              <a:rPr lang="en-US" sz="2400" b="1" spc="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1</a:t>
            </a:r>
            <a:r>
              <a:rPr lang="en-US" sz="2400" b="1" spc="65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st</a:t>
            </a:r>
            <a:r>
              <a:rPr lang="en-US" sz="2400" b="1" spc="65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 July 2025</a:t>
            </a:r>
          </a:p>
        </p:txBody>
      </p:sp>
      <p:sp>
        <p:nvSpPr>
          <p:cNvPr id="6" name="object 7" descr="Beige rectangle">
            <a:extLst>
              <a:ext uri="{FF2B5EF4-FFF2-40B4-BE49-F238E27FC236}">
                <a16:creationId xmlns:a16="http://schemas.microsoft.com/office/drawing/2014/main" id="{B36975AA-C62E-46BE-9382-E2CF56FDF817}"/>
              </a:ext>
            </a:extLst>
          </p:cNvPr>
          <p:cNvSpPr/>
          <p:nvPr/>
        </p:nvSpPr>
        <p:spPr>
          <a:xfrm>
            <a:off x="1474838" y="3205316"/>
            <a:ext cx="9202993" cy="243040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556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E9EA8B-67AB-C6D5-B8A9-D07922429D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012C31C-23A4-7C1D-C1CA-870AA5C1D0E7}"/>
              </a:ext>
            </a:extLst>
          </p:cNvPr>
          <p:cNvSpPr/>
          <p:nvPr/>
        </p:nvSpPr>
        <p:spPr>
          <a:xfrm>
            <a:off x="1" y="0"/>
            <a:ext cx="12189598" cy="1975309"/>
          </a:xfrm>
          <a:prstGeom prst="rect">
            <a:avLst/>
          </a:prstGeom>
          <a:solidFill>
            <a:srgbClr val="107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72C7297-20DD-1CD6-2F5B-CDCD3D28FFB0}"/>
              </a:ext>
            </a:extLst>
          </p:cNvPr>
          <p:cNvSpPr/>
          <p:nvPr/>
        </p:nvSpPr>
        <p:spPr>
          <a:xfrm>
            <a:off x="0" y="1976284"/>
            <a:ext cx="12189599" cy="1138130"/>
          </a:xfrm>
          <a:prstGeom prst="rect">
            <a:avLst/>
          </a:prstGeom>
          <a:solidFill>
            <a:srgbClr val="F0CD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Placeholder 32">
            <a:extLst>
              <a:ext uri="{FF2B5EF4-FFF2-40B4-BE49-F238E27FC236}">
                <a16:creationId xmlns:a16="http://schemas.microsoft.com/office/drawing/2014/main" id="{8FD8849B-A05A-70D1-F9F0-54AEA4A0F0B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00" y="3115388"/>
            <a:ext cx="12189600" cy="3743586"/>
          </a:xfrm>
        </p:spPr>
      </p:pic>
      <p:sp>
        <p:nvSpPr>
          <p:cNvPr id="12" name="object 3" descr="Blue rectangle">
            <a:extLst>
              <a:ext uri="{FF2B5EF4-FFF2-40B4-BE49-F238E27FC236}">
                <a16:creationId xmlns:a16="http://schemas.microsoft.com/office/drawing/2014/main" id="{DEA7272B-D593-C072-CAE7-4040D5017008}"/>
              </a:ext>
            </a:extLst>
          </p:cNvPr>
          <p:cNvSpPr/>
          <p:nvPr/>
        </p:nvSpPr>
        <p:spPr>
          <a:xfrm>
            <a:off x="1200" y="3115389"/>
            <a:ext cx="12190800" cy="3742611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3" name="Oval 12" descr="Beige oval">
            <a:extLst>
              <a:ext uri="{FF2B5EF4-FFF2-40B4-BE49-F238E27FC236}">
                <a16:creationId xmlns:a16="http://schemas.microsoft.com/office/drawing/2014/main" id="{A1B446A0-D109-BF7E-322F-FC2552C3F4C5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A3B762-185D-E46E-1120-9E8D3F859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20" y="176981"/>
            <a:ext cx="8336708" cy="845574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Determining Optimal K Using Inertia</a:t>
            </a:r>
            <a:endParaRPr lang="en-US" sz="2400"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1524EE1-7A7E-F445-8B7D-D5A606D93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78676" y="6174902"/>
            <a:ext cx="357116" cy="365125"/>
          </a:xfrm>
        </p:spPr>
        <p:txBody>
          <a:bodyPr/>
          <a:lstStyle/>
          <a:p>
            <a:fld id="{82EE24B5-652C-4DB5-B7C3-B5BBEC1280B1}" type="slidenum">
              <a:rPr lang="en-US" smtClean="0"/>
              <a:t>10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035B8D-4344-E631-3545-940358D327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7820" y="825911"/>
            <a:ext cx="8336708" cy="5201058"/>
          </a:xfrm>
          <a:prstGeom prst="rect">
            <a:avLst/>
          </a:prstGeom>
          <a:ln w="19050">
            <a:solidFill>
              <a:srgbClr val="107082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2AF6C37-246B-2D14-03B4-AE6D5B9BE60E}"/>
              </a:ext>
            </a:extLst>
          </p:cNvPr>
          <p:cNvSpPr/>
          <p:nvPr/>
        </p:nvSpPr>
        <p:spPr>
          <a:xfrm>
            <a:off x="8588747" y="1935981"/>
            <a:ext cx="3473031" cy="1975308"/>
          </a:xfrm>
          <a:prstGeom prst="rect">
            <a:avLst/>
          </a:prstGeom>
          <a:solidFill>
            <a:srgbClr val="107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19C4DC-1B25-ABC4-4386-84C2DF4FD7B1}"/>
              </a:ext>
            </a:extLst>
          </p:cNvPr>
          <p:cNvSpPr txBox="1"/>
          <p:nvPr/>
        </p:nvSpPr>
        <p:spPr>
          <a:xfrm>
            <a:off x="8588747" y="344131"/>
            <a:ext cx="3475432" cy="5703100"/>
          </a:xfrm>
          <a:prstGeom prst="rect">
            <a:avLst/>
          </a:prstGeom>
          <a:noFill/>
          <a:ln>
            <a:solidFill>
              <a:srgbClr val="F0CDA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60" b="1" dirty="0">
                <a:latin typeface="Tw Cen MT" panose="020B0602020104020603" pitchFamily="34" charset="0"/>
              </a:rPr>
              <a:t>Key Observations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60" dirty="0">
                <a:latin typeface="Tw Cen MT" panose="020B0602020104020603" pitchFamily="34" charset="0"/>
              </a:rPr>
              <a:t>Inertia drops as K increases, but the decline slows after K = 4 to 5.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60" dirty="0">
                <a:latin typeface="Tw Cen MT" panose="020B0602020104020603" pitchFamily="34" charset="0"/>
              </a:rPr>
              <a:t>A subtle elbow appears around K = 4, indicating diminishing returns.</a:t>
            </a:r>
          </a:p>
          <a:p>
            <a:endParaRPr lang="en-US" sz="800" dirty="0">
              <a:latin typeface="Tw Cen MT" panose="020B0602020104020603" pitchFamily="34" charset="0"/>
            </a:endParaRPr>
          </a:p>
          <a:p>
            <a:r>
              <a:rPr lang="en-US" sz="1660" b="1" dirty="0">
                <a:latin typeface="Tw Cen MT" panose="020B0602020104020603" pitchFamily="34" charset="0"/>
              </a:rPr>
              <a:t>Interpretation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60" dirty="0">
                <a:latin typeface="Tw Cen MT" panose="020B0602020104020603" pitchFamily="34" charset="0"/>
              </a:rPr>
              <a:t>K = 2 to K = 4 implies meaningful gains in cluster separation.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60" dirty="0">
                <a:latin typeface="Tw Cen MT" panose="020B0602020104020603" pitchFamily="34" charset="0"/>
              </a:rPr>
              <a:t>Beyond K = 4 mean minimal improvement; potential for overfitting.</a:t>
            </a:r>
          </a:p>
          <a:p>
            <a:endParaRPr lang="en-US" sz="800" dirty="0">
              <a:latin typeface="Tw Cen MT" panose="020B0602020104020603" pitchFamily="34" charset="0"/>
            </a:endParaRPr>
          </a:p>
          <a:p>
            <a:r>
              <a:rPr lang="en-US" sz="1660" b="1" dirty="0">
                <a:latin typeface="Tw Cen MT" panose="020B0602020104020603" pitchFamily="34" charset="0"/>
              </a:rPr>
              <a:t>Business Insight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60" dirty="0">
                <a:latin typeface="Tw Cen MT" panose="020B0602020104020603" pitchFamily="34" charset="0"/>
              </a:rPr>
              <a:t>K = 4 is optimal as it balances clarity and complexity.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60" dirty="0">
                <a:latin typeface="Tw Cen MT" panose="020B0602020104020603" pitchFamily="34" charset="0"/>
              </a:rPr>
              <a:t>More clusters (K &gt; 4 ) may not yield useful segmentation.</a:t>
            </a:r>
          </a:p>
          <a:p>
            <a:endParaRPr lang="en-US" sz="800" dirty="0">
              <a:latin typeface="Tw Cen MT" panose="020B0602020104020603" pitchFamily="34" charset="0"/>
            </a:endParaRPr>
          </a:p>
          <a:p>
            <a:r>
              <a:rPr lang="en-US" sz="1660" b="1" dirty="0">
                <a:latin typeface="Tw Cen MT" panose="020B0602020104020603" pitchFamily="34" charset="0"/>
              </a:rPr>
              <a:t>Caution</a:t>
            </a:r>
          </a:p>
          <a:p>
            <a:r>
              <a:rPr lang="en-US" sz="1660" dirty="0">
                <a:latin typeface="Tw Cen MT" panose="020B0602020104020603" pitchFamily="34" charset="0"/>
              </a:rPr>
              <a:t>The elbow method is subjective; thus, it’s better to combine it with silhouette scores for better validation.</a:t>
            </a:r>
          </a:p>
        </p:txBody>
      </p:sp>
    </p:spTree>
    <p:extLst>
      <p:ext uri="{BB962C8B-B14F-4D97-AF65-F5344CB8AC3E}">
        <p14:creationId xmlns:p14="http://schemas.microsoft.com/office/powerpoint/2010/main" val="2851085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 descr="Handshake">
            <a:extLst>
              <a:ext uri="{FF2B5EF4-FFF2-40B4-BE49-F238E27FC236}">
                <a16:creationId xmlns:a16="http://schemas.microsoft.com/office/drawing/2014/main" id="{2F5DB649-A4D3-4E21-BA31-0C84C9B3603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"/>
          <a:stretch/>
        </p:blipFill>
        <p:spPr>
          <a:xfrm>
            <a:off x="1200" y="3115388"/>
            <a:ext cx="12189600" cy="3743586"/>
          </a:xfrm>
        </p:spPr>
      </p:pic>
      <p:sp>
        <p:nvSpPr>
          <p:cNvPr id="12" name="object 3" descr="Blue rectangle">
            <a:extLst>
              <a:ext uri="{FF2B5EF4-FFF2-40B4-BE49-F238E27FC236}">
                <a16:creationId xmlns:a16="http://schemas.microsoft.com/office/drawing/2014/main" id="{CDEEA71D-C3B3-45BB-A776-D17D92A58127}"/>
              </a:ext>
            </a:extLst>
          </p:cNvPr>
          <p:cNvSpPr/>
          <p:nvPr/>
        </p:nvSpPr>
        <p:spPr>
          <a:xfrm>
            <a:off x="1200" y="3115389"/>
            <a:ext cx="12189600" cy="3742611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3" name="Oval 12" descr="Beige oval">
            <a:extLst>
              <a:ext uri="{FF2B5EF4-FFF2-40B4-BE49-F238E27FC236}">
                <a16:creationId xmlns:a16="http://schemas.microsoft.com/office/drawing/2014/main" id="{F336552F-CA64-452F-9BD8-01334388BFF5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ADB42F-AE48-4323-897F-DB5A083BD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186" y="228825"/>
            <a:ext cx="7461448" cy="931381"/>
          </a:xfrm>
        </p:spPr>
        <p:txBody>
          <a:bodyPr>
            <a:noAutofit/>
          </a:bodyPr>
          <a:lstStyle/>
          <a:p>
            <a:pPr algn="ctr"/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Validating Cluster Quality Using Silhouette Score</a:t>
            </a:r>
            <a:endParaRPr lang="en-US" sz="24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8F7FB6B-EAC9-40F7-9522-61A8D53EF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11</a:t>
            </a:fld>
            <a:endParaRPr lang="en-US" dirty="0"/>
          </a:p>
        </p:txBody>
      </p:sp>
      <p:pic>
        <p:nvPicPr>
          <p:cNvPr id="23" name="Content Placeholder 22" descr="A graph with orange dots&#10;&#10;AI-generated content may be incorrect.">
            <a:extLst>
              <a:ext uri="{FF2B5EF4-FFF2-40B4-BE49-F238E27FC236}">
                <a16:creationId xmlns:a16="http://schemas.microsoft.com/office/drawing/2014/main" id="{D3B05B29-7234-931F-D5A9-CD045EEAF98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duotone>
              <a:prstClr val="black"/>
              <a:srgbClr val="F0CDA1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73185" y="914401"/>
            <a:ext cx="7461448" cy="5260502"/>
          </a:xfrm>
          <a:ln w="19050">
            <a:solidFill>
              <a:srgbClr val="107082"/>
            </a:solidFill>
          </a:ln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9B28FE5A-CF83-4E8E-C268-F17C5793E445}"/>
              </a:ext>
            </a:extLst>
          </p:cNvPr>
          <p:cNvSpPr/>
          <p:nvPr/>
        </p:nvSpPr>
        <p:spPr>
          <a:xfrm>
            <a:off x="8032954" y="3114415"/>
            <a:ext cx="4060721" cy="3055337"/>
          </a:xfrm>
          <a:prstGeom prst="rect">
            <a:avLst/>
          </a:prstGeom>
          <a:solidFill>
            <a:srgbClr val="107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35B85A3-FC68-82F9-2276-BC9A7640883A}"/>
              </a:ext>
            </a:extLst>
          </p:cNvPr>
          <p:cNvSpPr txBox="1"/>
          <p:nvPr/>
        </p:nvSpPr>
        <p:spPr>
          <a:xfrm>
            <a:off x="8032954" y="583607"/>
            <a:ext cx="4060722" cy="5570756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en-US" sz="1700" b="1" dirty="0">
                <a:latin typeface="Tw Cen MT" panose="020B0602020104020603" pitchFamily="34" charset="0"/>
              </a:rPr>
              <a:t>Key Observations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Tw Cen MT" panose="020B0602020104020603" pitchFamily="34" charset="0"/>
              </a:rPr>
              <a:t>Highest score (0.35) at K = 2 gives the best cluster separation.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Tw Cen MT" panose="020B0602020104020603" pitchFamily="34" charset="0"/>
              </a:rPr>
              <a:t>Gradual decline from K = 3 to K = 10, with a noticeable drop after K = 4.</a:t>
            </a:r>
          </a:p>
          <a:p>
            <a:endParaRPr lang="en-US" sz="800" dirty="0">
              <a:latin typeface="Tw Cen MT" panose="020B0602020104020603" pitchFamily="34" charset="0"/>
            </a:endParaRPr>
          </a:p>
          <a:p>
            <a:r>
              <a:rPr lang="en-US" sz="1700" b="1" dirty="0">
                <a:latin typeface="Tw Cen MT" panose="020B0602020104020603" pitchFamily="34" charset="0"/>
              </a:rPr>
              <a:t>Interpretation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Tw Cen MT" panose="020B0602020104020603" pitchFamily="34" charset="0"/>
              </a:rPr>
              <a:t>K = 2 is the strongest statistical separation, ideal for broad segmentation.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Tw Cen MT" panose="020B0602020104020603" pitchFamily="34" charset="0"/>
              </a:rPr>
              <a:t>K = 4 is slightly lower (0.30) but still acceptable for detailed segmentation.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Tw Cen MT" panose="020B0602020104020603" pitchFamily="34" charset="0"/>
              </a:rPr>
              <a:t>K &gt; 4, the scores fall below 0.30, suggesting overlapping clusters.</a:t>
            </a:r>
          </a:p>
          <a:p>
            <a:endParaRPr lang="en-US" sz="800" dirty="0">
              <a:latin typeface="Tw Cen MT" panose="020B0602020104020603" pitchFamily="34" charset="0"/>
            </a:endParaRPr>
          </a:p>
          <a:p>
            <a:r>
              <a:rPr lang="en-US" sz="1700" b="1" dirty="0">
                <a:latin typeface="Tw Cen MT" panose="020B0602020104020603" pitchFamily="34" charset="0"/>
              </a:rPr>
              <a:t>Business Insight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Tw Cen MT" panose="020B0602020104020603" pitchFamily="34" charset="0"/>
              </a:rPr>
              <a:t>Use K = 2 for simple, high-level grouping (e.g., Retail vs. Horeca).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Tw Cen MT" panose="020B0602020104020603" pitchFamily="34" charset="0"/>
              </a:rPr>
              <a:t>Use K = 4 for actionable sub-segments (e.g., large vs. small clients).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Tw Cen MT" panose="020B0602020104020603" pitchFamily="34" charset="0"/>
              </a:rPr>
              <a:t>Avoid K &gt; 4 due to the risk of unclear or impractical segments.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73A8C5A-0E38-1548-2761-DB05D7F2E3A8}"/>
              </a:ext>
            </a:extLst>
          </p:cNvPr>
          <p:cNvSpPr/>
          <p:nvPr/>
        </p:nvSpPr>
        <p:spPr>
          <a:xfrm>
            <a:off x="8032955" y="578458"/>
            <a:ext cx="4060722" cy="1427324"/>
          </a:xfrm>
          <a:prstGeom prst="rect">
            <a:avLst/>
          </a:prstGeom>
          <a:noFill/>
          <a:ln w="19050">
            <a:solidFill>
              <a:srgbClr val="1070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0198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 descr="Man talks by phone">
            <a:extLst>
              <a:ext uri="{FF2B5EF4-FFF2-40B4-BE49-F238E27FC236}">
                <a16:creationId xmlns:a16="http://schemas.microsoft.com/office/drawing/2014/main" id="{EA4A3639-F9B9-4B3D-896B-128B8F77FA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5" name="object 3" descr="Blue rectangle">
            <a:extLst>
              <a:ext uri="{FF2B5EF4-FFF2-40B4-BE49-F238E27FC236}">
                <a16:creationId xmlns:a16="http://schemas.microsoft.com/office/drawing/2014/main" id="{3544D2CA-9A07-47BD-B1E4-88366F5FCD45}"/>
              </a:ext>
            </a:extLst>
          </p:cNvPr>
          <p:cNvSpPr/>
          <p:nvPr/>
        </p:nvSpPr>
        <p:spPr>
          <a:xfrm>
            <a:off x="1200" y="0"/>
            <a:ext cx="121908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6" name="Oval 5" descr="Beige oval">
            <a:extLst>
              <a:ext uri="{FF2B5EF4-FFF2-40B4-BE49-F238E27FC236}">
                <a16:creationId xmlns:a16="http://schemas.microsoft.com/office/drawing/2014/main" id="{7F1F7E6E-09DB-407E-9D0A-1AACE7719624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49181BA-BE91-4062-B6BE-B8C10EBD5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12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0AF24A-ACB5-4319-9371-B0D71908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METHODOLOGY: Clustering Approach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C594A1FA-B9C5-16DC-E329-ABFF7C117A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690688"/>
            <a:ext cx="3851786" cy="4120177"/>
          </a:xfrm>
          <a:ln w="12700">
            <a:solidFill>
              <a:schemeClr val="bg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Core Technique </a:t>
            </a:r>
            <a:r>
              <a:rPr lang="en-US" sz="2400" dirty="0">
                <a:solidFill>
                  <a:schemeClr val="tx1"/>
                </a:solidFill>
                <a:latin typeface="Tw Cen MT" panose="020B0602020104020603" pitchFamily="34" charset="0"/>
              </a:rPr>
              <a:t>- KMeans Clustering</a:t>
            </a:r>
          </a:p>
          <a:p>
            <a:pPr marL="0" indent="0">
              <a:buNone/>
            </a:pPr>
            <a:r>
              <a:rPr lang="en-US" sz="800" dirty="0">
                <a:solidFill>
                  <a:schemeClr val="tx1"/>
                </a:solidFill>
                <a:latin typeface="Tw Cen MT" panose="020B0602020104020603" pitchFamily="34" charset="0"/>
              </a:rPr>
              <a:t>  </a:t>
            </a:r>
          </a:p>
          <a:p>
            <a:r>
              <a:rPr 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Goal</a:t>
            </a:r>
            <a:r>
              <a:rPr lang="en-US" sz="2400" dirty="0">
                <a:solidFill>
                  <a:schemeClr val="tx1"/>
                </a:solidFill>
                <a:latin typeface="Tw Cen MT" panose="020B0602020104020603" pitchFamily="34" charset="0"/>
              </a:rPr>
              <a:t> - Segment customers based on their annual purchasing patterns.</a:t>
            </a:r>
          </a:p>
          <a:p>
            <a:pPr marL="0" indent="0">
              <a:buNone/>
            </a:pPr>
            <a:r>
              <a:rPr lang="en-US" sz="800" dirty="0">
                <a:solidFill>
                  <a:schemeClr val="tx1"/>
                </a:solidFill>
                <a:latin typeface="Tw Cen MT" panose="020B0602020104020603" pitchFamily="34" charset="0"/>
              </a:rPr>
              <a:t>  </a:t>
            </a:r>
          </a:p>
          <a:p>
            <a:r>
              <a:rPr 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Why K-Means?</a:t>
            </a:r>
            <a:endParaRPr lang="en-US" sz="80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457200" lvl="1" indent="0">
              <a:buNone/>
            </a:pPr>
            <a:r>
              <a:rPr lang="en-US" sz="2400" dirty="0">
                <a:solidFill>
                  <a:schemeClr val="tx1"/>
                </a:solidFill>
                <a:latin typeface="Tw Cen MT" panose="020B0602020104020603" pitchFamily="34" charset="0"/>
              </a:rPr>
              <a:t>- It’s efficient for large datasets.</a:t>
            </a:r>
          </a:p>
          <a:p>
            <a:pPr marL="457200" lvl="1" indent="0">
              <a:buNone/>
            </a:pPr>
            <a:r>
              <a:rPr lang="en-US" sz="2400" dirty="0">
                <a:solidFill>
                  <a:schemeClr val="tx1"/>
                </a:solidFill>
                <a:latin typeface="Tw Cen MT" panose="020B0602020104020603" pitchFamily="34" charset="0"/>
              </a:rPr>
              <a:t>- It captures spending behavior patterns based on Euclidean distance.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F3D00393-1291-6405-E6F0-07EEA9C2E4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43948" y="1690688"/>
            <a:ext cx="6309852" cy="4120177"/>
          </a:xfrm>
          <a:ln w="12700">
            <a:solidFill>
              <a:srgbClr val="107082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Techniques Employed</a:t>
            </a:r>
          </a:p>
          <a:p>
            <a:r>
              <a:rPr lang="en-US" sz="1800" b="1" dirty="0">
                <a:solidFill>
                  <a:schemeClr val="bg1"/>
                </a:solidFill>
                <a:latin typeface="Tw Cen MT" panose="020B0602020104020603" pitchFamily="34" charset="0"/>
              </a:rPr>
              <a:t>K-Means Clustering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chemeClr val="bg1"/>
                </a:solidFill>
                <a:latin typeface="Tw Cen MT" panose="020B0602020104020603" pitchFamily="34" charset="0"/>
              </a:rPr>
              <a:t>Divides customers into K groups based on similarity in spending.</a:t>
            </a:r>
          </a:p>
          <a:p>
            <a:pPr marL="457200" lvl="1" indent="0">
              <a:buNone/>
            </a:pPr>
            <a:endParaRPr lang="en-US" sz="1800" dirty="0">
              <a:solidFill>
                <a:schemeClr val="bg1"/>
              </a:solidFill>
              <a:latin typeface="Tw Cen MT" panose="020B0602020104020603" pitchFamily="34" charset="0"/>
            </a:endParaRPr>
          </a:p>
          <a:p>
            <a:r>
              <a:rPr lang="en-US" sz="1800" b="1" dirty="0">
                <a:solidFill>
                  <a:schemeClr val="bg1"/>
                </a:solidFill>
                <a:latin typeface="Tw Cen MT" panose="020B0602020104020603" pitchFamily="34" charset="0"/>
              </a:rPr>
              <a:t>Elbow Method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chemeClr val="bg1"/>
                </a:solidFill>
                <a:latin typeface="Tw Cen MT" panose="020B0602020104020603" pitchFamily="34" charset="0"/>
              </a:rPr>
              <a:t>Helped identify the optimal number of clusters by analyzing Within-Cluster Sum of Squares (WCSS).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chemeClr val="bg1"/>
                </a:solidFill>
                <a:latin typeface="Tw Cen MT" panose="020B0602020104020603" pitchFamily="34" charset="0"/>
              </a:rPr>
              <a:t>K=4 identified as an optimal balance between complexity and clarity.</a:t>
            </a:r>
          </a:p>
          <a:p>
            <a:pPr marL="457200" lvl="1" indent="0">
              <a:buNone/>
            </a:pPr>
            <a:endParaRPr lang="en-US" sz="1800" dirty="0">
              <a:solidFill>
                <a:schemeClr val="bg1"/>
              </a:solidFill>
              <a:latin typeface="Tw Cen MT" panose="020B0602020104020603" pitchFamily="34" charset="0"/>
            </a:endParaRPr>
          </a:p>
          <a:p>
            <a:r>
              <a:rPr lang="en-US" sz="1800" b="1" dirty="0">
                <a:solidFill>
                  <a:schemeClr val="bg1"/>
                </a:solidFill>
                <a:latin typeface="Tw Cen MT" panose="020B0602020104020603" pitchFamily="34" charset="0"/>
              </a:rPr>
              <a:t>Silhouette Score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chemeClr val="bg1"/>
                </a:solidFill>
                <a:latin typeface="Tw Cen MT" panose="020B0602020104020603" pitchFamily="34" charset="0"/>
              </a:rPr>
              <a:t>Used for validating the cohesion and separation of clusters.</a:t>
            </a:r>
          </a:p>
        </p:txBody>
      </p:sp>
      <p:sp>
        <p:nvSpPr>
          <p:cNvPr id="9" name="object 18" descr="Beige rectangle">
            <a:extLst>
              <a:ext uri="{FF2B5EF4-FFF2-40B4-BE49-F238E27FC236}">
                <a16:creationId xmlns:a16="http://schemas.microsoft.com/office/drawing/2014/main" id="{2D844B0B-BA7B-4E53-BCA1-628F65C6A4CA}"/>
              </a:ext>
            </a:extLst>
          </p:cNvPr>
          <p:cNvSpPr/>
          <p:nvPr/>
        </p:nvSpPr>
        <p:spPr>
          <a:xfrm flipV="1">
            <a:off x="942535" y="1294599"/>
            <a:ext cx="3366000" cy="45719"/>
          </a:xfrm>
          <a:custGeom>
            <a:avLst/>
            <a:gdLst/>
            <a:ahLst/>
            <a:cxnLst/>
            <a:rect l="l" t="t" r="r" b="b"/>
            <a:pathLst>
              <a:path w="3218815">
                <a:moveTo>
                  <a:pt x="0" y="0"/>
                </a:moveTo>
                <a:lnTo>
                  <a:pt x="3218395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7040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7B0A5E-05B1-4C81-8D88-D3E44FA21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13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8E1BE2-A8BA-40A1-94C4-CC37ABD68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070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METHODOLOGY: 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Preparation</a:t>
            </a:r>
            <a:endParaRPr lang="en-US" dirty="0">
              <a:solidFill>
                <a:srgbClr val="10708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01784CB-D15E-72DA-E793-1E72047262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solidFill>
            <a:schemeClr val="accent1"/>
          </a:solidFill>
          <a:ln>
            <a:solidFill>
              <a:srgbClr val="107082"/>
            </a:solidFill>
          </a:ln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b="1" dirty="0">
                <a:latin typeface="Tw Cen MT" panose="020B0602020104020603" pitchFamily="34" charset="0"/>
              </a:rPr>
              <a:t>Data Cleaning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Tw Cen MT" panose="020B0602020104020603" pitchFamily="34" charset="0"/>
              </a:rPr>
              <a:t>No missing values in dataset (all 440 entries complete).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Tw Cen MT" panose="020B0602020104020603" pitchFamily="34" charset="0"/>
              </a:rPr>
              <a:t>Columns “Channel” and “Region” handled based on modeling needs:</a:t>
            </a:r>
          </a:p>
          <a:p>
            <a:pPr marL="457200" lvl="1" indent="0">
              <a:buNone/>
            </a:pPr>
            <a:r>
              <a:rPr lang="en-US" sz="1800" dirty="0">
                <a:latin typeface="Tw Cen MT" panose="020B0602020104020603" pitchFamily="34" charset="0"/>
              </a:rPr>
              <a:t>- Retained for EDA &amp; segment interpretation.</a:t>
            </a:r>
          </a:p>
          <a:p>
            <a:pPr marL="457200" lvl="1" indent="0">
              <a:buNone/>
            </a:pPr>
            <a:r>
              <a:rPr lang="en-US" sz="1800" dirty="0">
                <a:latin typeface="Tw Cen MT" panose="020B0602020104020603" pitchFamily="34" charset="0"/>
              </a:rPr>
              <a:t>- Dropped for pure clustering model.</a:t>
            </a:r>
          </a:p>
          <a:p>
            <a:pPr marL="0" indent="0">
              <a:buNone/>
            </a:pPr>
            <a:endParaRPr lang="en-US" sz="1800" dirty="0">
              <a:latin typeface="Tw Cen MT" panose="020B0602020104020603" pitchFamily="34" charset="0"/>
            </a:endParaRPr>
          </a:p>
          <a:p>
            <a:pPr>
              <a:buNone/>
            </a:pPr>
            <a:r>
              <a:rPr lang="en-US" sz="2000" b="1" dirty="0">
                <a:latin typeface="Tw Cen MT" panose="020B0602020104020603" pitchFamily="34" charset="0"/>
              </a:rPr>
              <a:t>Feature Scaling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Tw Cen MT" panose="020B0602020104020603" pitchFamily="34" charset="0"/>
              </a:rPr>
              <a:t>Used </a:t>
            </a:r>
            <a:r>
              <a:rPr lang="en-US" sz="1800" dirty="0" err="1">
                <a:latin typeface="Tw Cen MT" panose="020B0602020104020603" pitchFamily="34" charset="0"/>
              </a:rPr>
              <a:t>StandardScaler</a:t>
            </a:r>
            <a:r>
              <a:rPr lang="en-US" sz="1800" dirty="0">
                <a:latin typeface="Tw Cen MT" panose="020B0602020104020603" pitchFamily="34" charset="0"/>
              </a:rPr>
              <a:t> to:</a:t>
            </a:r>
          </a:p>
          <a:p>
            <a:pPr marL="457200" lvl="1" indent="0">
              <a:buNone/>
            </a:pPr>
            <a:r>
              <a:rPr lang="en-US" sz="1800" dirty="0">
                <a:latin typeface="Tw Cen MT" panose="020B0602020104020603" pitchFamily="34" charset="0"/>
              </a:rPr>
              <a:t>- Normalize features to mean = 0, std = 1.</a:t>
            </a:r>
          </a:p>
          <a:p>
            <a:pPr marL="457200" lvl="1" indent="0">
              <a:buNone/>
            </a:pPr>
            <a:r>
              <a:rPr lang="en-US" sz="1800" dirty="0">
                <a:latin typeface="Tw Cen MT" panose="020B0602020104020603" pitchFamily="34" charset="0"/>
              </a:rPr>
              <a:t>- Ensure fair weight in distance-based clustering.</a:t>
            </a: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7E12DF09-B9D2-CE58-40DA-CA58AB404D4E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595826179"/>
              </p:ext>
            </p:extLst>
          </p:nvPr>
        </p:nvGraphicFramePr>
        <p:xfrm>
          <a:off x="6172200" y="1825625"/>
          <a:ext cx="5181600" cy="4349280"/>
        </p:xfrm>
        <a:graphic>
          <a:graphicData uri="http://schemas.openxmlformats.org/drawingml/2006/table">
            <a:tbl>
              <a:tblPr/>
              <a:tblGrid>
                <a:gridCol w="2590800">
                  <a:extLst>
                    <a:ext uri="{9D8B030D-6E8A-4147-A177-3AD203B41FA5}">
                      <a16:colId xmlns:a16="http://schemas.microsoft.com/office/drawing/2014/main" val="2726851001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2234925493"/>
                    </a:ext>
                  </a:extLst>
                </a:gridCol>
              </a:tblGrid>
              <a:tr h="543660"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Selected Features for Modeling</a:t>
                      </a:r>
                    </a:p>
                  </a:txBody>
                  <a:tcPr marL="45057" marR="45057" marT="22529" marB="225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708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900" dirty="0"/>
                    </a:p>
                  </a:txBody>
                  <a:tcPr marL="45057" marR="45057" marT="22529" marB="225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7307503"/>
                  </a:ext>
                </a:extLst>
              </a:tr>
              <a:tr h="54366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Feature</a:t>
                      </a:r>
                    </a:p>
                  </a:txBody>
                  <a:tcPr marL="45057" marR="45057" marT="22529" marB="225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708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Description</a:t>
                      </a:r>
                    </a:p>
                  </a:txBody>
                  <a:tcPr marL="45057" marR="45057" marT="22529" marB="225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7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0008012"/>
                  </a:ext>
                </a:extLst>
              </a:tr>
              <a:tr h="543660"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Fresh</a:t>
                      </a:r>
                    </a:p>
                  </a:txBody>
                  <a:tcPr marL="45057" marR="45057" marT="22529" marB="225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708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Annual spend on fresh products</a:t>
                      </a:r>
                    </a:p>
                  </a:txBody>
                  <a:tcPr marL="45057" marR="45057" marT="22529" marB="225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7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1722320"/>
                  </a:ext>
                </a:extLst>
              </a:tr>
              <a:tr h="543660"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Milk</a:t>
                      </a:r>
                    </a:p>
                  </a:txBody>
                  <a:tcPr marL="45057" marR="45057" marT="22529" marB="225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708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Annual spend on milk products</a:t>
                      </a:r>
                    </a:p>
                  </a:txBody>
                  <a:tcPr marL="45057" marR="45057" marT="22529" marB="225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7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700659"/>
                  </a:ext>
                </a:extLst>
              </a:tr>
              <a:tr h="543660"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Grocery</a:t>
                      </a:r>
                    </a:p>
                  </a:txBody>
                  <a:tcPr marL="45057" marR="45057" marT="22529" marB="225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708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Annual spend on grocery items</a:t>
                      </a:r>
                    </a:p>
                  </a:txBody>
                  <a:tcPr marL="45057" marR="45057" marT="22529" marB="225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7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5309158"/>
                  </a:ext>
                </a:extLst>
              </a:tr>
              <a:tr h="543660"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Frozen</a:t>
                      </a:r>
                    </a:p>
                  </a:txBody>
                  <a:tcPr marL="45057" marR="45057" marT="22529" marB="225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708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Annual spend on frozen items</a:t>
                      </a:r>
                    </a:p>
                  </a:txBody>
                  <a:tcPr marL="45057" marR="45057" marT="22529" marB="225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7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0673315"/>
                  </a:ext>
                </a:extLst>
              </a:tr>
              <a:tr h="543660"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Detergents_Paper</a:t>
                      </a:r>
                    </a:p>
                  </a:txBody>
                  <a:tcPr marL="45057" marR="45057" marT="22529" marB="225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708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Annual spend on cleaning supplies</a:t>
                      </a:r>
                    </a:p>
                  </a:txBody>
                  <a:tcPr marL="45057" marR="45057" marT="22529" marB="225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7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970979"/>
                  </a:ext>
                </a:extLst>
              </a:tr>
              <a:tr h="543660"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Delicassen</a:t>
                      </a:r>
                    </a:p>
                  </a:txBody>
                  <a:tcPr marL="45057" marR="45057" marT="22529" marB="225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708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Annual spend on delicatessen products</a:t>
                      </a:r>
                    </a:p>
                  </a:txBody>
                  <a:tcPr marL="45057" marR="45057" marT="22529" marB="225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7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5268146"/>
                  </a:ext>
                </a:extLst>
              </a:tr>
            </a:tbl>
          </a:graphicData>
        </a:graphic>
      </p:graphicFrame>
      <p:sp>
        <p:nvSpPr>
          <p:cNvPr id="5" name="object 18" descr="Beige rectangle">
            <a:extLst>
              <a:ext uri="{FF2B5EF4-FFF2-40B4-BE49-F238E27FC236}">
                <a16:creationId xmlns:a16="http://schemas.microsoft.com/office/drawing/2014/main" id="{2A80C383-7931-469D-823B-F6CD1CFAB9FF}"/>
              </a:ext>
            </a:extLst>
          </p:cNvPr>
          <p:cNvSpPr/>
          <p:nvPr/>
        </p:nvSpPr>
        <p:spPr>
          <a:xfrm flipV="1">
            <a:off x="911034" y="1286124"/>
            <a:ext cx="3493818" cy="45719"/>
          </a:xfrm>
          <a:custGeom>
            <a:avLst/>
            <a:gdLst/>
            <a:ahLst/>
            <a:cxnLst/>
            <a:rect l="l" t="t" r="r" b="b"/>
            <a:pathLst>
              <a:path w="3218815">
                <a:moveTo>
                  <a:pt x="0" y="0"/>
                </a:moveTo>
                <a:lnTo>
                  <a:pt x="3218395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056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3" descr="People look at the document">
            <a:extLst>
              <a:ext uri="{FF2B5EF4-FFF2-40B4-BE49-F238E27FC236}">
                <a16:creationId xmlns:a16="http://schemas.microsoft.com/office/drawing/2014/main" id="{3473867A-FBFD-45C7-BD5B-FDE711A8EC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object 3" descr="Blue rectangle">
            <a:extLst>
              <a:ext uri="{FF2B5EF4-FFF2-40B4-BE49-F238E27FC236}">
                <a16:creationId xmlns:a16="http://schemas.microsoft.com/office/drawing/2014/main" id="{33BB357B-B238-4C43-8242-F33D9E1D4905}"/>
              </a:ext>
            </a:extLst>
          </p:cNvPr>
          <p:cNvSpPr/>
          <p:nvPr/>
        </p:nvSpPr>
        <p:spPr>
          <a:xfrm>
            <a:off x="1200" y="-9832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7" name="Oval 6" descr="Beige oval">
            <a:extLst>
              <a:ext uri="{FF2B5EF4-FFF2-40B4-BE49-F238E27FC236}">
                <a16:creationId xmlns:a16="http://schemas.microsoft.com/office/drawing/2014/main" id="{5E8475D7-5EB4-4E70-AD4D-D32B1FB40E6E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16D174-C1FB-4494-B78F-EFF7C645A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14</a:t>
            </a:fld>
            <a:endParaRPr lang="en-US" dirty="0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592443CF-1BB0-4648-AEBA-9AFB75D72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METHODOLOGY: Modeling Execution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87624A9-AB99-F103-D612-F379210C59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6175141" cy="4004904"/>
          </a:xfrm>
          <a:solidFill>
            <a:srgbClr val="107082"/>
          </a:solidFill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pPr>
              <a:buNone/>
            </a:pPr>
            <a:endParaRPr lang="en-US" sz="800" b="1" dirty="0">
              <a:solidFill>
                <a:schemeClr val="bg1"/>
              </a:solidFill>
              <a:latin typeface="Tw Cen MT" panose="020B0602020104020603" pitchFamily="34" charset="0"/>
            </a:endParaRPr>
          </a:p>
          <a:p>
            <a:pPr>
              <a:buNone/>
            </a:pPr>
            <a:r>
              <a:rPr lang="en-US" sz="2000" b="1" dirty="0">
                <a:solidFill>
                  <a:schemeClr val="bg1"/>
                </a:solidFill>
                <a:latin typeface="Tw Cen MT" panose="020B0602020104020603" pitchFamily="34" charset="0"/>
              </a:rPr>
              <a:t>Train-Test Split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Tw Cen MT" panose="020B0602020104020603" pitchFamily="34" charset="0"/>
              </a:rPr>
              <a:t>Not used in this unsupervised learning task.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Tw Cen MT" panose="020B0602020104020603" pitchFamily="34" charset="0"/>
              </a:rPr>
              <a:t> The entire dataset was used for clustering and pattern discovery.</a:t>
            </a: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w Cen MT" panose="020B0602020104020603" pitchFamily="34" charset="0"/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chemeClr val="bg1"/>
                </a:solidFill>
                <a:latin typeface="Tw Cen MT" panose="020B0602020104020603" pitchFamily="34" charset="0"/>
              </a:rPr>
              <a:t>Dimensionality Reduction (Visualization Only)</a:t>
            </a:r>
          </a:p>
          <a:p>
            <a:r>
              <a:rPr lang="en-US" sz="2000" dirty="0">
                <a:solidFill>
                  <a:schemeClr val="bg1"/>
                </a:solidFill>
                <a:latin typeface="Tw Cen MT" panose="020B0602020104020603" pitchFamily="34" charset="0"/>
              </a:rPr>
              <a:t>Applied Principal Component Analysis (PCA):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chemeClr val="bg1"/>
                </a:solidFill>
                <a:latin typeface="Tw Cen MT" panose="020B0602020104020603" pitchFamily="34" charset="0"/>
              </a:rPr>
              <a:t>- Reduced dimensions to 2D for visual interpretation.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chemeClr val="bg1"/>
                </a:solidFill>
                <a:latin typeface="Tw Cen MT" panose="020B0602020104020603" pitchFamily="34" charset="0"/>
              </a:rPr>
              <a:t>- Allowed clearer visualization of cluster separation in plots.</a:t>
            </a: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w Cen MT" panose="020B0602020104020603" pitchFamily="34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EAE91F-4BE1-B55B-F4B3-A221EE156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28386" y="1825626"/>
            <a:ext cx="4225413" cy="4004904"/>
          </a:xfrm>
          <a:ln>
            <a:solidFill>
              <a:srgbClr val="F0CDA1"/>
            </a:solidFill>
          </a:ln>
        </p:spPr>
        <p:txBody>
          <a:bodyPr>
            <a:normAutofit/>
          </a:bodyPr>
          <a:lstStyle/>
          <a:p>
            <a:pPr>
              <a:buNone/>
            </a:pPr>
            <a:endParaRPr lang="en-US" sz="800" b="1" dirty="0">
              <a:solidFill>
                <a:schemeClr val="bg1"/>
              </a:solidFill>
              <a:latin typeface="Tw Cen MT" panose="020B0602020104020603" pitchFamily="34" charset="0"/>
            </a:endParaRPr>
          </a:p>
          <a:p>
            <a:pPr>
              <a:buNone/>
            </a:pPr>
            <a:r>
              <a:rPr lang="en-US" sz="2000" b="1" dirty="0">
                <a:solidFill>
                  <a:schemeClr val="bg1"/>
                </a:solidFill>
                <a:latin typeface="Tw Cen MT" panose="020B0602020104020603" pitchFamily="34" charset="0"/>
              </a:rPr>
              <a:t>Modeling Steps Summary</a:t>
            </a:r>
          </a:p>
          <a:p>
            <a:pPr>
              <a:buNone/>
            </a:pPr>
            <a:endParaRPr lang="en-US" sz="2000" b="1" dirty="0">
              <a:solidFill>
                <a:schemeClr val="bg1"/>
              </a:solidFill>
              <a:latin typeface="Tw Cen MT" panose="020B0602020104020603" pitchFamily="34" charset="0"/>
            </a:endParaRPr>
          </a:p>
          <a:p>
            <a:pPr lvl="1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Tw Cen MT" panose="020B0602020104020603" pitchFamily="34" charset="0"/>
              </a:rPr>
              <a:t>Scaled selected features.</a:t>
            </a:r>
          </a:p>
          <a:p>
            <a:pPr lvl="1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Tw Cen MT" panose="020B0602020104020603" pitchFamily="34" charset="0"/>
              </a:rPr>
              <a:t>Ran K-Means for K = 2 to 10.</a:t>
            </a:r>
          </a:p>
          <a:p>
            <a:pPr lvl="1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Tw Cen MT" panose="020B0602020104020603" pitchFamily="34" charset="0"/>
              </a:rPr>
              <a:t>Evaluated using Inertia &amp; Silhouette Scores.</a:t>
            </a:r>
          </a:p>
          <a:p>
            <a:pPr lvl="1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Tw Cen MT" panose="020B0602020104020603" pitchFamily="34" charset="0"/>
              </a:rPr>
              <a:t>Visualized clusters with PCA and </a:t>
            </a:r>
            <a:r>
              <a:rPr lang="en-US" sz="2000" dirty="0" err="1">
                <a:solidFill>
                  <a:schemeClr val="bg1"/>
                </a:solidFill>
                <a:latin typeface="Tw Cen MT" panose="020B0602020104020603" pitchFamily="34" charset="0"/>
              </a:rPr>
              <a:t>pairplots</a:t>
            </a:r>
            <a:r>
              <a:rPr lang="en-US" sz="2000" dirty="0">
                <a:solidFill>
                  <a:schemeClr val="bg1"/>
                </a:solidFill>
                <a:latin typeface="Tw Cen MT" panose="020B0602020104020603" pitchFamily="34" charset="0"/>
              </a:rPr>
              <a:t>.</a:t>
            </a:r>
          </a:p>
          <a:p>
            <a:pPr lvl="1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Tw Cen MT" panose="020B0602020104020603" pitchFamily="34" charset="0"/>
              </a:rPr>
              <a:t>Labeled data with cluster assignments for profiling.</a:t>
            </a:r>
          </a:p>
          <a:p>
            <a:endParaRPr lang="en-US" sz="2000" dirty="0">
              <a:solidFill>
                <a:schemeClr val="bg1"/>
              </a:solidFill>
              <a:latin typeface="Tw Cen MT" panose="020B0602020104020603" pitchFamily="34" charset="0"/>
            </a:endParaRPr>
          </a:p>
        </p:txBody>
      </p:sp>
      <p:sp>
        <p:nvSpPr>
          <p:cNvPr id="9" name="object 5" descr="Beige rectangle">
            <a:extLst>
              <a:ext uri="{FF2B5EF4-FFF2-40B4-BE49-F238E27FC236}">
                <a16:creationId xmlns:a16="http://schemas.microsoft.com/office/drawing/2014/main" id="{3C19A568-7E73-443A-A183-2C3EDA0087DF}"/>
              </a:ext>
            </a:extLst>
          </p:cNvPr>
          <p:cNvSpPr/>
          <p:nvPr/>
        </p:nvSpPr>
        <p:spPr>
          <a:xfrm flipV="1">
            <a:off x="958669" y="1280073"/>
            <a:ext cx="3484196" cy="45719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8110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3" descr="People discuss something">
            <a:extLst>
              <a:ext uri="{FF2B5EF4-FFF2-40B4-BE49-F238E27FC236}">
                <a16:creationId xmlns:a16="http://schemas.microsoft.com/office/drawing/2014/main" id="{6A931DA1-E5DB-4DC7-8587-13E03646B8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5" name="object 3" descr="Blue rectangle">
            <a:extLst>
              <a:ext uri="{FF2B5EF4-FFF2-40B4-BE49-F238E27FC236}">
                <a16:creationId xmlns:a16="http://schemas.microsoft.com/office/drawing/2014/main" id="{4BECF646-53D1-45AC-B3BD-A354F97BF99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7" name="Oval 6" descr="Beige oval">
            <a:extLst>
              <a:ext uri="{FF2B5EF4-FFF2-40B4-BE49-F238E27FC236}">
                <a16:creationId xmlns:a16="http://schemas.microsoft.com/office/drawing/2014/main" id="{EA8B42FD-C023-4644-96AC-8980751FF7A1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bject 5" descr="Beige rectangle">
            <a:extLst>
              <a:ext uri="{FF2B5EF4-FFF2-40B4-BE49-F238E27FC236}">
                <a16:creationId xmlns:a16="http://schemas.microsoft.com/office/drawing/2014/main" id="{BC044FB9-974F-468C-959D-DBB001422531}"/>
              </a:ext>
            </a:extLst>
          </p:cNvPr>
          <p:cNvSpPr/>
          <p:nvPr/>
        </p:nvSpPr>
        <p:spPr>
          <a:xfrm flipV="1">
            <a:off x="891519" y="1276579"/>
            <a:ext cx="5371629" cy="4677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902E4B-FC75-4695-90B2-F3C6A6F40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MODELING &amp; EVALUATION: Metrics and Performance</a:t>
            </a:r>
          </a:p>
        </p:txBody>
      </p:sp>
      <p:sp>
        <p:nvSpPr>
          <p:cNvPr id="32" name="Content Placeholder 31">
            <a:extLst>
              <a:ext uri="{FF2B5EF4-FFF2-40B4-BE49-F238E27FC236}">
                <a16:creationId xmlns:a16="http://schemas.microsoft.com/office/drawing/2014/main" id="{117AC96E-394C-887A-DF8B-11CDABF51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2994"/>
            <a:ext cx="10515600" cy="4593969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Model Performance Evaluation</a:t>
            </a:r>
          </a:p>
          <a:p>
            <a:pPr>
              <a:buNone/>
            </a:pPr>
            <a:r>
              <a:rPr lang="en-US" b="1" dirty="0">
                <a:solidFill>
                  <a:schemeClr val="tx1"/>
                </a:solidFill>
                <a:latin typeface="Tw Cen MT" panose="020B0602020104020603" pitchFamily="34" charset="0"/>
              </a:rPr>
              <a:t>1. Within-Cluster Sum of Squares (WCSS / Inertia)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Tw Cen MT" panose="020B0602020104020603" pitchFamily="34" charset="0"/>
              </a:rPr>
              <a:t>Measures cluster compactness, and lower values imply tighter groupings.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Tw Cen MT" panose="020B0602020104020603" pitchFamily="34" charset="0"/>
              </a:rPr>
              <a:t>Significant drop observed from K = 2 to K = 4, justifying further segmentation up to K = 4.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Tw Cen MT" panose="020B0602020104020603" pitchFamily="34" charset="0"/>
              </a:rPr>
              <a:t> The elbow is at K = 4, the point beyond which additional clusters add little value.</a:t>
            </a:r>
          </a:p>
          <a:p>
            <a:pPr lvl="1"/>
            <a:endParaRPr lang="en-US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>
              <a:buNone/>
            </a:pPr>
            <a:r>
              <a:rPr lang="en-US" b="1" dirty="0">
                <a:solidFill>
                  <a:schemeClr val="tx1"/>
                </a:solidFill>
                <a:latin typeface="Tw Cen MT" panose="020B0602020104020603" pitchFamily="34" charset="0"/>
              </a:rPr>
              <a:t>2. Silhouette Score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Tw Cen MT" panose="020B0602020104020603" pitchFamily="34" charset="0"/>
              </a:rPr>
              <a:t>Measures separation and cohesion (range: -1 to 1).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Tw Cen MT" panose="020B0602020104020603" pitchFamily="34" charset="0"/>
              </a:rPr>
              <a:t>K = 2 yields the highest silhouette score (0.35) - strongest separation.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Tw Cen MT" panose="020B0602020104020603" pitchFamily="34" charset="0"/>
              </a:rPr>
              <a:t>K = 4 produces a slightly lower but still acceptable score (0.30), enabling granular segmentation.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Tw Cen MT" panose="020B0602020104020603" pitchFamily="34" charset="0"/>
              </a:rPr>
              <a:t>K &gt; 4 results in score degradation, and clusters begin to overlap.</a:t>
            </a:r>
          </a:p>
          <a:p>
            <a:pPr lvl="1"/>
            <a:endParaRPr lang="en-US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>
              <a:buNone/>
            </a:pPr>
            <a:r>
              <a:rPr lang="en-US" b="1" dirty="0">
                <a:solidFill>
                  <a:schemeClr val="tx1"/>
                </a:solidFill>
                <a:latin typeface="Tw Cen MT" panose="020B0602020104020603" pitchFamily="34" charset="0"/>
              </a:rPr>
              <a:t>Conclusion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Tw Cen MT" panose="020B0602020104020603" pitchFamily="34" charset="0"/>
              </a:rPr>
              <a:t>K = 2 is statistically optimal.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Tw Cen MT" panose="020B0602020104020603" pitchFamily="34" charset="0"/>
              </a:rPr>
              <a:t>K = 4 is business-relevant with interpretable sub-groups.</a:t>
            </a:r>
          </a:p>
          <a:p>
            <a:endParaRPr lang="en-US" dirty="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FA1E07-4A98-42A5-80C7-7135F4306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7289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B760ED-DE9E-441D-C735-3B58C9604E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3" descr="People discuss something">
            <a:extLst>
              <a:ext uri="{FF2B5EF4-FFF2-40B4-BE49-F238E27FC236}">
                <a16:creationId xmlns:a16="http://schemas.microsoft.com/office/drawing/2014/main" id="{3B6E2580-7D05-4E12-C261-2DA5CC3AB8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5" name="object 3" descr="Blue rectangle">
            <a:extLst>
              <a:ext uri="{FF2B5EF4-FFF2-40B4-BE49-F238E27FC236}">
                <a16:creationId xmlns:a16="http://schemas.microsoft.com/office/drawing/2014/main" id="{98021AC0-FFBB-9444-790B-2E9C90A7B90F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7" name="Oval 6" descr="Beige oval">
            <a:extLst>
              <a:ext uri="{FF2B5EF4-FFF2-40B4-BE49-F238E27FC236}">
                <a16:creationId xmlns:a16="http://schemas.microsoft.com/office/drawing/2014/main" id="{100431E2-B8E4-4A78-BCEE-EF61AD2D30E5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bject 5" descr="Beige rectangle">
            <a:extLst>
              <a:ext uri="{FF2B5EF4-FFF2-40B4-BE49-F238E27FC236}">
                <a16:creationId xmlns:a16="http://schemas.microsoft.com/office/drawing/2014/main" id="{E64B4BBF-C1C4-3AD3-A038-451E5C9DA6E2}"/>
              </a:ext>
            </a:extLst>
          </p:cNvPr>
          <p:cNvSpPr/>
          <p:nvPr/>
        </p:nvSpPr>
        <p:spPr>
          <a:xfrm flipV="1">
            <a:off x="891519" y="873457"/>
            <a:ext cx="5371629" cy="4677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A88465-671A-8A00-88D6-6CAD8764B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54078"/>
            <a:ext cx="10518776" cy="819379"/>
          </a:xfrm>
        </p:spPr>
        <p:txBody>
          <a:bodyPr>
            <a:normAutofit/>
          </a:bodyPr>
          <a:lstStyle/>
          <a:p>
            <a:r>
              <a:rPr 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MODELING &amp; EVALUATION: Cluster Interpretation</a:t>
            </a:r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28E5929E-7181-A96C-EFB4-922FC1FD36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4602325"/>
              </p:ext>
            </p:extLst>
          </p:nvPr>
        </p:nvGraphicFramePr>
        <p:xfrm>
          <a:off x="694874" y="1032388"/>
          <a:ext cx="3434673" cy="511560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44891">
                  <a:extLst>
                    <a:ext uri="{9D8B030D-6E8A-4147-A177-3AD203B41FA5}">
                      <a16:colId xmlns:a16="http://schemas.microsoft.com/office/drawing/2014/main" val="526947223"/>
                    </a:ext>
                  </a:extLst>
                </a:gridCol>
                <a:gridCol w="1144891">
                  <a:extLst>
                    <a:ext uri="{9D8B030D-6E8A-4147-A177-3AD203B41FA5}">
                      <a16:colId xmlns:a16="http://schemas.microsoft.com/office/drawing/2014/main" val="2793286280"/>
                    </a:ext>
                  </a:extLst>
                </a:gridCol>
                <a:gridCol w="1144891">
                  <a:extLst>
                    <a:ext uri="{9D8B030D-6E8A-4147-A177-3AD203B41FA5}">
                      <a16:colId xmlns:a16="http://schemas.microsoft.com/office/drawing/2014/main" val="2583421385"/>
                    </a:ext>
                  </a:extLst>
                </a:gridCol>
              </a:tblGrid>
              <a:tr h="472126">
                <a:tc gridSpan="3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Cluster Profiles (K = 4 Model Chosen)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CDA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1200" dirty="0">
                        <a:latin typeface="Tw Cen MT" panose="020B0602020104020603" pitchFamily="34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sz="1200" dirty="0">
                        <a:latin typeface="Tw Cen MT" panose="020B06020201040206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8650606"/>
                  </a:ext>
                </a:extLst>
              </a:tr>
              <a:tr h="775688">
                <a:tc>
                  <a:txBody>
                    <a:bodyPr/>
                    <a:lstStyle/>
                    <a:p>
                      <a:r>
                        <a:rPr lang="en-US" sz="1100" b="1" dirty="0">
                          <a:latin typeface="Tw Cen MT" panose="020B0602020104020603" pitchFamily="34" charset="0"/>
                        </a:rPr>
                        <a:t>Cluster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CDA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>
                          <a:latin typeface="Tw Cen MT" panose="020B0602020104020603" pitchFamily="34" charset="0"/>
                        </a:rPr>
                        <a:t>Key Spending Behavior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CDA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>
                          <a:latin typeface="Tw Cen MT" panose="020B0602020104020603" pitchFamily="34" charset="0"/>
                        </a:rPr>
                        <a:t>Likely Customer 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CDA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6480"/>
                  </a:ext>
                </a:extLst>
              </a:tr>
              <a:tr h="915280">
                <a:tc>
                  <a:txBody>
                    <a:bodyPr/>
                    <a:lstStyle/>
                    <a:p>
                      <a:r>
                        <a:rPr lang="en-US" sz="1100" b="1" dirty="0">
                          <a:latin typeface="Tw Cen MT" panose="020B0602020104020603" pitchFamily="34" charset="0"/>
                        </a:rPr>
                        <a:t>Cluster 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CDA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Tw Cen MT" panose="020B0602020104020603" pitchFamily="34" charset="0"/>
                        </a:rPr>
                        <a:t>High Fresh &amp; Frozen, low Detergents_Paper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CDA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Tw Cen MT" panose="020B0602020104020603" pitchFamily="34" charset="0"/>
                        </a:rPr>
                        <a:t>Restaurants / Horeca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CDA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729318"/>
                  </a:ext>
                </a:extLst>
              </a:tr>
              <a:tr h="915280">
                <a:tc>
                  <a:txBody>
                    <a:bodyPr/>
                    <a:lstStyle/>
                    <a:p>
                      <a:r>
                        <a:rPr lang="en-US" sz="1100" b="1">
                          <a:latin typeface="Tw Cen MT" panose="020B0602020104020603" pitchFamily="34" charset="0"/>
                        </a:rPr>
                        <a:t>Cluster 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CDA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Tw Cen MT" panose="020B0602020104020603" pitchFamily="34" charset="0"/>
                        </a:rPr>
                        <a:t>High Milk, Grocery, Detergents_Paper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CDA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Tw Cen MT" panose="020B0602020104020603" pitchFamily="34" charset="0"/>
                        </a:rPr>
                        <a:t>Retailers / Supermarkets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CDA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3918188"/>
                  </a:ext>
                </a:extLst>
              </a:tr>
              <a:tr h="915280">
                <a:tc>
                  <a:txBody>
                    <a:bodyPr/>
                    <a:lstStyle/>
                    <a:p>
                      <a:r>
                        <a:rPr lang="en-US" sz="1100" b="1">
                          <a:latin typeface="Tw Cen MT" panose="020B0602020104020603" pitchFamily="34" charset="0"/>
                        </a:rPr>
                        <a:t>Cluster 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CDA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>
                          <a:latin typeface="Tw Cen MT" panose="020B0602020104020603" pitchFamily="34" charset="0"/>
                        </a:rPr>
                        <a:t>Low spending across all product categories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CDA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>
                          <a:latin typeface="Tw Cen MT" panose="020B0602020104020603" pitchFamily="34" charset="0"/>
                        </a:rPr>
                        <a:t>Small buyers / Infrequent users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CDA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0386544"/>
                  </a:ext>
                </a:extLst>
              </a:tr>
              <a:tr h="1121955">
                <a:tc>
                  <a:txBody>
                    <a:bodyPr/>
                    <a:lstStyle/>
                    <a:p>
                      <a:r>
                        <a:rPr lang="en-US" sz="1100" b="1" dirty="0">
                          <a:latin typeface="Tw Cen MT" panose="020B0602020104020603" pitchFamily="34" charset="0"/>
                        </a:rPr>
                        <a:t>Cluster 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CDA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Tw Cen MT" panose="020B0602020104020603" pitchFamily="34" charset="0"/>
                        </a:rPr>
                        <a:t>Balanced spending, no extreme category dominance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CDA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Tw Cen MT" panose="020B0602020104020603" pitchFamily="34" charset="0"/>
                        </a:rPr>
                        <a:t>Local cafes / general customers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CDA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5201287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AD1956-CC61-27AB-5B4C-2C381DDEC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16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9699E9-138E-D98E-3E42-76836C43A2CB}"/>
              </a:ext>
            </a:extLst>
          </p:cNvPr>
          <p:cNvSpPr txBox="1"/>
          <p:nvPr/>
        </p:nvSpPr>
        <p:spPr>
          <a:xfrm>
            <a:off x="4257368" y="3008675"/>
            <a:ext cx="7211476" cy="3139321"/>
          </a:xfrm>
          <a:prstGeom prst="rect">
            <a:avLst/>
          </a:prstGeom>
          <a:solidFill>
            <a:srgbClr val="107082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Visual Insights</a:t>
            </a:r>
          </a:p>
          <a:p>
            <a:pPr>
              <a:buNone/>
            </a:pPr>
            <a:r>
              <a:rPr lang="en-US" sz="1500" b="1" dirty="0">
                <a:solidFill>
                  <a:schemeClr val="bg1"/>
                </a:solidFill>
                <a:latin typeface="Tw Cen MT" panose="020B0602020104020603" pitchFamily="34" charset="0"/>
              </a:rPr>
              <a:t>Pair Plots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  <a:latin typeface="Tw Cen MT" panose="020B0602020104020603" pitchFamily="34" charset="0"/>
              </a:rPr>
              <a:t>Showed clear separation between clusters in high-variance dimensions.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  <a:latin typeface="Tw Cen MT" panose="020B0602020104020603" pitchFamily="34" charset="0"/>
              </a:rPr>
              <a:t>Reinforced correlations (e.g., Grocery ↔ Detergents_Paper).</a:t>
            </a:r>
          </a:p>
          <a:p>
            <a:endParaRPr lang="en-US" sz="1500" dirty="0">
              <a:solidFill>
                <a:schemeClr val="bg1"/>
              </a:solidFill>
              <a:latin typeface="Tw Cen MT" panose="020B0602020104020603" pitchFamily="34" charset="0"/>
            </a:endParaRPr>
          </a:p>
          <a:p>
            <a:pPr>
              <a:buNone/>
            </a:pPr>
            <a:r>
              <a:rPr lang="en-US" sz="1500" b="1" dirty="0">
                <a:solidFill>
                  <a:schemeClr val="bg1"/>
                </a:solidFill>
                <a:latin typeface="Tw Cen MT" panose="020B0602020104020603" pitchFamily="34" charset="0"/>
              </a:rPr>
              <a:t>Cluster Distribution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  <a:latin typeface="Tw Cen MT" panose="020B0602020104020603" pitchFamily="34" charset="0"/>
              </a:rPr>
              <a:t>Bar plot revealed customer count per cluster.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  <a:latin typeface="Tw Cen MT" panose="020B0602020104020603" pitchFamily="34" charset="0"/>
              </a:rPr>
              <a:t>Cluster 1 (Retail) had the highest population, indicating a strong retail presence.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  <a:latin typeface="Tw Cen MT" panose="020B0602020104020603" pitchFamily="34" charset="0"/>
              </a:rPr>
              <a:t>Cluster 2 had the fewest likely niche or under-engaged customers.</a:t>
            </a:r>
          </a:p>
          <a:p>
            <a:endParaRPr lang="en-US" sz="1500" dirty="0">
              <a:solidFill>
                <a:schemeClr val="bg1"/>
              </a:solidFill>
              <a:latin typeface="Tw Cen MT" panose="020B0602020104020603" pitchFamily="34" charset="0"/>
            </a:endParaRPr>
          </a:p>
          <a:p>
            <a:pPr>
              <a:buNone/>
            </a:pPr>
            <a:r>
              <a:rPr lang="en-US" sz="1500" b="1" dirty="0">
                <a:solidFill>
                  <a:schemeClr val="bg1"/>
                </a:solidFill>
                <a:latin typeface="Tw Cen MT" panose="020B0602020104020603" pitchFamily="34" charset="0"/>
              </a:rPr>
              <a:t>Interpretation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  <a:latin typeface="Tw Cen MT" panose="020B0602020104020603" pitchFamily="34" charset="0"/>
              </a:rPr>
              <a:t>Each cluster offers a unique business opportunity.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  <a:latin typeface="Tw Cen MT" panose="020B0602020104020603" pitchFamily="34" charset="0"/>
              </a:rPr>
              <a:t>Enables targeted strategy design per segment (covered in Slides 17–18).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682ECB-CCA5-1706-00EE-EF789EB3599E}"/>
              </a:ext>
            </a:extLst>
          </p:cNvPr>
          <p:cNvSpPr/>
          <p:nvPr/>
        </p:nvSpPr>
        <p:spPr>
          <a:xfrm>
            <a:off x="4257367" y="1032388"/>
            <a:ext cx="7211476" cy="1929518"/>
          </a:xfrm>
          <a:prstGeom prst="rect">
            <a:avLst/>
          </a:prstGeom>
          <a:solidFill>
            <a:srgbClr val="107082"/>
          </a:solidFill>
          <a:ln>
            <a:solidFill>
              <a:srgbClr val="F0CD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F90977-EAA9-6A32-ABFC-FA08519E511F}"/>
              </a:ext>
            </a:extLst>
          </p:cNvPr>
          <p:cNvSpPr txBox="1"/>
          <p:nvPr/>
        </p:nvSpPr>
        <p:spPr>
          <a:xfrm>
            <a:off x="4268021" y="1396176"/>
            <a:ext cx="3766151" cy="1600438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Tw Cen MT" panose="020B0602020104020603" pitchFamily="34" charset="0"/>
              </a:rPr>
              <a:t>Cluster 0 (Horeca)</a:t>
            </a:r>
            <a:r>
              <a:rPr lang="en-US" sz="1400" dirty="0">
                <a:latin typeface="Tw Cen MT" panose="020B0602020104020603" pitchFamily="34" charset="0"/>
              </a:rPr>
              <a:t>:</a:t>
            </a:r>
          </a:p>
          <a:p>
            <a:pPr lvl="1"/>
            <a:r>
              <a:rPr lang="en-US" sz="1400" dirty="0">
                <a:latin typeface="Tw Cen MT" panose="020B0602020104020603" pitchFamily="34" charset="0"/>
              </a:rPr>
              <a:t>- Prioritize fresh ingredients and frozen inventory.</a:t>
            </a:r>
          </a:p>
          <a:p>
            <a:pPr lvl="1"/>
            <a:r>
              <a:rPr lang="en-US" sz="1400" dirty="0">
                <a:latin typeface="Tw Cen MT" panose="020B0602020104020603" pitchFamily="34" charset="0"/>
              </a:rPr>
              <a:t>- Likely smaller in volume but higher variability in orders.</a:t>
            </a:r>
          </a:p>
          <a:p>
            <a:pPr lvl="1"/>
            <a:r>
              <a:rPr lang="en-US" sz="1400" dirty="0">
                <a:latin typeface="Tw Cen MT" panose="020B0602020104020603" pitchFamily="34" charset="0"/>
              </a:rPr>
              <a:t>- Need for flexibility and seasonal promotions.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CF0B59-A36E-AEFA-925B-1294F0EBC633}"/>
              </a:ext>
            </a:extLst>
          </p:cNvPr>
          <p:cNvSpPr txBox="1"/>
          <p:nvPr/>
        </p:nvSpPr>
        <p:spPr>
          <a:xfrm>
            <a:off x="8034173" y="1413860"/>
            <a:ext cx="3434672" cy="1600438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Tw Cen MT" panose="020B0602020104020603" pitchFamily="34" charset="0"/>
              </a:rPr>
              <a:t>Cluster 1 (Retail)</a:t>
            </a:r>
            <a:r>
              <a:rPr lang="en-US" sz="1400" dirty="0">
                <a:latin typeface="Tw Cen MT" panose="020B0602020104020603" pitchFamily="34" charset="0"/>
              </a:rPr>
              <a:t>:</a:t>
            </a:r>
          </a:p>
          <a:p>
            <a:pPr lvl="1"/>
            <a:r>
              <a:rPr lang="en-US" sz="1400" dirty="0">
                <a:latin typeface="Tw Cen MT" panose="020B0602020104020603" pitchFamily="34" charset="0"/>
              </a:rPr>
              <a:t>- Consistent purchases of staple goods and cleaning supplies.</a:t>
            </a:r>
          </a:p>
          <a:p>
            <a:pPr lvl="1"/>
            <a:r>
              <a:rPr lang="en-US" sz="1400" dirty="0">
                <a:latin typeface="Tw Cen MT" panose="020B0602020104020603" pitchFamily="34" charset="0"/>
              </a:rPr>
              <a:t>- Likely larger volume, repetitive purchases.</a:t>
            </a:r>
          </a:p>
          <a:p>
            <a:pPr lvl="1"/>
            <a:r>
              <a:rPr lang="en-US" sz="1400" dirty="0">
                <a:latin typeface="Tw Cen MT" panose="020B0602020104020603" pitchFamily="34" charset="0"/>
              </a:rPr>
              <a:t>- Ideal for bulk sales, bundling, and contract deals.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E19B51-72FB-1A1C-A90F-DD5D411F8246}"/>
              </a:ext>
            </a:extLst>
          </p:cNvPr>
          <p:cNvSpPr txBox="1"/>
          <p:nvPr/>
        </p:nvSpPr>
        <p:spPr>
          <a:xfrm>
            <a:off x="4268020" y="1032387"/>
            <a:ext cx="7200823" cy="37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Cluster Profiles (K = 4 Model Chosen) - Interpretation Summary</a:t>
            </a:r>
          </a:p>
        </p:txBody>
      </p:sp>
    </p:spTree>
    <p:extLst>
      <p:ext uri="{BB962C8B-B14F-4D97-AF65-F5344CB8AC3E}">
        <p14:creationId xmlns:p14="http://schemas.microsoft.com/office/powerpoint/2010/main" val="230655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CDA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903192-0C8A-5FE2-47DF-B2758CDB10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>
            <a:extLst>
              <a:ext uri="{FF2B5EF4-FFF2-40B4-BE49-F238E27FC236}">
                <a16:creationId xmlns:a16="http://schemas.microsoft.com/office/drawing/2014/main" id="{954E919D-2F52-13B4-BBB0-F814C2E59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114" y="468086"/>
            <a:ext cx="5344886" cy="1213077"/>
          </a:xfrm>
        </p:spPr>
        <p:txBody>
          <a:bodyPr>
            <a:noAutofit/>
          </a:bodyPr>
          <a:lstStyle/>
          <a:p>
            <a:pPr algn="ctr"/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RESULTS AND INSIGHTS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32D9355F-44CA-F69C-211E-18E8F2382B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550535"/>
            <a:ext cx="5157787" cy="562654"/>
          </a:xfrm>
        </p:spPr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Key Findings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AC6A1C6F-6551-3EDC-F8D5-0D4610AC2B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07629" y="914400"/>
            <a:ext cx="5183188" cy="549050"/>
          </a:xfrm>
        </p:spPr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Business Interpretation</a:t>
            </a:r>
          </a:p>
        </p:txBody>
      </p:sp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3484FF2D-5DDC-25A9-0162-A30E0257ED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07629" y="1463450"/>
            <a:ext cx="5183188" cy="4247242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pPr>
              <a:buNone/>
            </a:pPr>
            <a:r>
              <a:rPr lang="en-US" sz="1800" b="1" dirty="0">
                <a:latin typeface="Tw Cen MT" panose="020B0602020104020603" pitchFamily="34" charset="0"/>
              </a:rPr>
              <a:t>1. Targeted Marketing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w Cen MT" panose="020B0602020104020603" pitchFamily="34" charset="0"/>
              </a:rPr>
              <a:t>Retailers</a:t>
            </a:r>
            <a:r>
              <a:rPr lang="en-US" dirty="0">
                <a:latin typeface="Tw Cen MT" panose="020B0602020104020603" pitchFamily="34" charset="0"/>
              </a:rPr>
              <a:t> (Cluster 1):</a:t>
            </a:r>
          </a:p>
          <a:p>
            <a:pPr marL="457200" lvl="1" indent="0">
              <a:buNone/>
            </a:pPr>
            <a:r>
              <a:rPr lang="en-US" dirty="0">
                <a:latin typeface="Tw Cen MT" panose="020B0602020104020603" pitchFamily="34" charset="0"/>
              </a:rPr>
              <a:t>- Offer bulk or bundled discounts on Grocery + Detergents_Paper.</a:t>
            </a:r>
          </a:p>
          <a:p>
            <a:pPr marL="457200" lvl="1" indent="0">
              <a:buNone/>
            </a:pPr>
            <a:r>
              <a:rPr lang="en-US" dirty="0">
                <a:latin typeface="Tw Cen MT" panose="020B0602020104020603" pitchFamily="34" charset="0"/>
              </a:rPr>
              <a:t>- Use subscription models for steady revenue.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w Cen MT" panose="020B0602020104020603" pitchFamily="34" charset="0"/>
              </a:rPr>
              <a:t>Horeca</a:t>
            </a:r>
            <a:r>
              <a:rPr lang="en-US" dirty="0">
                <a:latin typeface="Tw Cen MT" panose="020B0602020104020603" pitchFamily="34" charset="0"/>
              </a:rPr>
              <a:t> (Cluster 0):</a:t>
            </a:r>
          </a:p>
          <a:p>
            <a:pPr marL="457200" lvl="1" indent="0">
              <a:buNone/>
            </a:pPr>
            <a:r>
              <a:rPr lang="en-US" dirty="0">
                <a:latin typeface="Tw Cen MT" panose="020B0602020104020603" pitchFamily="34" charset="0"/>
              </a:rPr>
              <a:t>- Promote seasonal Fresh produce &amp; Frozen bundles.</a:t>
            </a:r>
          </a:p>
          <a:p>
            <a:pPr marL="457200" lvl="1" indent="0">
              <a:buNone/>
            </a:pPr>
            <a:r>
              <a:rPr lang="en-US" dirty="0">
                <a:latin typeface="Tw Cen MT" panose="020B0602020104020603" pitchFamily="34" charset="0"/>
              </a:rPr>
              <a:t>- Offer bundle campaigns with kitchen supplies.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Tw Cen MT" panose="020B0602020104020603" pitchFamily="34" charset="0"/>
            </a:endParaRPr>
          </a:p>
          <a:p>
            <a:pPr>
              <a:buNone/>
            </a:pPr>
            <a:r>
              <a:rPr lang="en-US" sz="1800" b="1" dirty="0">
                <a:latin typeface="Tw Cen MT" panose="020B0602020104020603" pitchFamily="34" charset="0"/>
              </a:rPr>
              <a:t>2. Inventory Management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</a:rPr>
              <a:t>Align product stock with dominant cluster demand:</a:t>
            </a:r>
          </a:p>
          <a:p>
            <a:pPr marL="457200" lvl="1" indent="0">
              <a:buNone/>
            </a:pPr>
            <a:r>
              <a:rPr lang="en-US" dirty="0">
                <a:latin typeface="Tw Cen MT" panose="020B0602020104020603" pitchFamily="34" charset="0"/>
              </a:rPr>
              <a:t>- Stock up Fresh &amp; Frozen for Horeca-heavy regions.</a:t>
            </a:r>
          </a:p>
          <a:p>
            <a:pPr marL="457200" lvl="1" indent="0">
              <a:buNone/>
            </a:pPr>
            <a:r>
              <a:rPr lang="en-US" dirty="0">
                <a:latin typeface="Tw Cen MT" panose="020B0602020104020603" pitchFamily="34" charset="0"/>
              </a:rPr>
              <a:t>- Expand Grocery &amp; Paper supplies for retail-dense areas.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D2E17A-681E-E493-E005-753A45DA2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>
                <a:latin typeface="Tw Cen MT" panose="020B0602020104020603" pitchFamily="34" charset="0"/>
              </a:rPr>
              <a:t>17</a:t>
            </a:fld>
            <a:endParaRPr lang="en-US" dirty="0">
              <a:latin typeface="Tw Cen MT" panose="020B0602020104020603" pitchFamily="34" charset="0"/>
            </a:endParaRPr>
          </a:p>
        </p:txBody>
      </p:sp>
      <p:sp>
        <p:nvSpPr>
          <p:cNvPr id="34" name="Rectangle 2">
            <a:extLst>
              <a:ext uri="{FF2B5EF4-FFF2-40B4-BE49-F238E27FC236}">
                <a16:creationId xmlns:a16="http://schemas.microsoft.com/office/drawing/2014/main" id="{6B7F907A-F989-F322-E601-1FDD2A5A7AAC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836612" y="2157221"/>
            <a:ext cx="5160963" cy="3139321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</a:rPr>
              <a:t> Customers form 3 - 4 distinct segments based on annual product spending patterns.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w Cen MT" panose="020B06020201040206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</a:rPr>
              <a:t> Clear behavioral differences: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</a:rPr>
              <a:t>- Cluster 1: High spenders on Grocery and Detergents_Paper - likely Retailers.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</a:rPr>
              <a:t>Cluster 0: Higher spending on Fresh and Frozen - likely Restaurants/Horeca.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w Cen MT" panose="020B06020201040206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</a:rPr>
              <a:t> Clusters show distinct purchasing behavior, justifying targeted marketing.</a:t>
            </a:r>
          </a:p>
        </p:txBody>
      </p:sp>
      <p:sp>
        <p:nvSpPr>
          <p:cNvPr id="35" name="object 13" descr="Beige rectangle">
            <a:extLst>
              <a:ext uri="{FF2B5EF4-FFF2-40B4-BE49-F238E27FC236}">
                <a16:creationId xmlns:a16="http://schemas.microsoft.com/office/drawing/2014/main" id="{14855665-CCA7-CD1A-0824-EB37A2FEAD45}"/>
              </a:ext>
            </a:extLst>
          </p:cNvPr>
          <p:cNvSpPr/>
          <p:nvPr/>
        </p:nvSpPr>
        <p:spPr>
          <a:xfrm>
            <a:off x="839788" y="1393371"/>
            <a:ext cx="5157787" cy="130629"/>
          </a:xfrm>
          <a:custGeom>
            <a:avLst/>
            <a:gdLst/>
            <a:ahLst/>
            <a:cxnLst/>
            <a:rect l="l" t="t" r="r" b="b"/>
            <a:pathLst>
              <a:path w="2694304">
                <a:moveTo>
                  <a:pt x="0" y="0"/>
                </a:moveTo>
                <a:lnTo>
                  <a:pt x="2694127" y="0"/>
                </a:lnTo>
              </a:path>
            </a:pathLst>
          </a:custGeom>
          <a:ln w="54863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 lang="en-US" dirty="0">
              <a:latin typeface="Tw Cen MT" panose="020B0602020104020603" pitchFamily="34" charset="0"/>
            </a:endParaRPr>
          </a:p>
        </p:txBody>
      </p:sp>
      <p:sp>
        <p:nvSpPr>
          <p:cNvPr id="36" name="object 13" descr="Beige rectangle">
            <a:extLst>
              <a:ext uri="{FF2B5EF4-FFF2-40B4-BE49-F238E27FC236}">
                <a16:creationId xmlns:a16="http://schemas.microsoft.com/office/drawing/2014/main" id="{E1E12CC4-A3C6-F070-C974-B05098C90D62}"/>
              </a:ext>
            </a:extLst>
          </p:cNvPr>
          <p:cNvSpPr/>
          <p:nvPr/>
        </p:nvSpPr>
        <p:spPr>
          <a:xfrm rot="5400000" flipV="1">
            <a:off x="3093022" y="3406661"/>
            <a:ext cx="6529385" cy="86177"/>
          </a:xfrm>
          <a:custGeom>
            <a:avLst/>
            <a:gdLst/>
            <a:ahLst/>
            <a:cxnLst/>
            <a:rect l="l" t="t" r="r" b="b"/>
            <a:pathLst>
              <a:path w="2694304">
                <a:moveTo>
                  <a:pt x="0" y="0"/>
                </a:moveTo>
                <a:lnTo>
                  <a:pt x="2694127" y="0"/>
                </a:lnTo>
              </a:path>
            </a:pathLst>
          </a:custGeom>
          <a:ln w="3175">
            <a:solidFill>
              <a:srgbClr val="107082"/>
            </a:solidFill>
          </a:ln>
        </p:spPr>
        <p:txBody>
          <a:bodyPr wrap="square" lIns="0" tIns="0" rIns="0" bIns="0" rtlCol="0"/>
          <a:lstStyle/>
          <a:p>
            <a:endParaRPr lang="en-US" dirty="0"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4407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35E0D0A8-D31B-1961-2DA8-D7C735C31D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F54379-12DC-488A-96E2-264D244A3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177" y="235973"/>
            <a:ext cx="4943286" cy="72846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(Headings)"/>
              </a:rPr>
              <a:t>RECOMMENDATIONS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397F9A-0355-4091-BDD7-5C578348C1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1200410"/>
            <a:ext cx="5299587" cy="2663667"/>
          </a:xfrm>
          <a:ln>
            <a:solidFill>
              <a:srgbClr val="F0CDA1"/>
            </a:solidFill>
          </a:ln>
        </p:spPr>
        <p:txBody>
          <a:bodyPr>
            <a:noAutofit/>
          </a:bodyPr>
          <a:lstStyle/>
          <a:p>
            <a:pPr>
              <a:buNone/>
            </a:pPr>
            <a:r>
              <a:rPr lang="en-US" sz="1350" b="1" dirty="0">
                <a:solidFill>
                  <a:schemeClr val="tx1"/>
                </a:solidFill>
                <a:latin typeface="Tw Cen MT" panose="020B0602020104020603" pitchFamily="34" charset="0"/>
              </a:rPr>
              <a:t>1. Personalized Promotions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50" dirty="0">
                <a:solidFill>
                  <a:schemeClr val="tx1"/>
                </a:solidFill>
                <a:latin typeface="Tw Cen MT" panose="020B0602020104020603" pitchFamily="34" charset="0"/>
              </a:rPr>
              <a:t> Retail (Cluster 1 / High Grocery &amp; Detergents_Paper)</a:t>
            </a:r>
          </a:p>
          <a:p>
            <a:pPr lvl="1"/>
            <a:r>
              <a:rPr lang="en-US" sz="1350" dirty="0">
                <a:solidFill>
                  <a:schemeClr val="tx1"/>
                </a:solidFill>
                <a:latin typeface="Tw Cen MT" panose="020B0602020104020603" pitchFamily="34" charset="0"/>
              </a:rPr>
              <a:t>- Offer bulk discounts on Grocery + Detergents_Paper.</a:t>
            </a:r>
          </a:p>
          <a:p>
            <a:pPr lvl="1"/>
            <a:r>
              <a:rPr lang="en-US" sz="1350" dirty="0">
                <a:solidFill>
                  <a:schemeClr val="tx1"/>
                </a:solidFill>
                <a:latin typeface="Tw Cen MT" panose="020B0602020104020603" pitchFamily="34" charset="0"/>
              </a:rPr>
              <a:t>- Introduce subscription models for recurring retail orders.</a:t>
            </a:r>
          </a:p>
          <a:p>
            <a:pPr lvl="1"/>
            <a:r>
              <a:rPr lang="en-US" sz="1350" dirty="0">
                <a:solidFill>
                  <a:schemeClr val="tx1"/>
                </a:solidFill>
                <a:latin typeface="Tw Cen MT" panose="020B0602020104020603" pitchFamily="34" charset="0"/>
              </a:rPr>
              <a:t>- Example: "Buy Grocery &amp; Detergents in bulk, save 10% monthly."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50" dirty="0">
                <a:solidFill>
                  <a:schemeClr val="tx1"/>
                </a:solidFill>
                <a:latin typeface="Tw Cen MT" panose="020B0602020104020603" pitchFamily="34" charset="0"/>
              </a:rPr>
              <a:t> Horeca Segment (Cluster 0 or Cluster 3 / High Fresh &amp; Frozen)</a:t>
            </a:r>
          </a:p>
          <a:p>
            <a:pPr lvl="1"/>
            <a:r>
              <a:rPr lang="en-US" sz="1350" dirty="0">
                <a:solidFill>
                  <a:schemeClr val="tx1"/>
                </a:solidFill>
                <a:latin typeface="Tw Cen MT" panose="020B0602020104020603" pitchFamily="34" charset="0"/>
              </a:rPr>
              <a:t>- Bundle Fresh + Frozen goods tailored for meal prep.</a:t>
            </a:r>
          </a:p>
          <a:p>
            <a:pPr lvl="1"/>
            <a:r>
              <a:rPr lang="en-US" sz="1350" dirty="0">
                <a:solidFill>
                  <a:schemeClr val="tx1"/>
                </a:solidFill>
                <a:latin typeface="Tw Cen MT" panose="020B0602020104020603" pitchFamily="34" charset="0"/>
              </a:rPr>
              <a:t>- Partner with local farms for cost-effective seasonal supply.</a:t>
            </a:r>
          </a:p>
          <a:p>
            <a:pPr lvl="1"/>
            <a:r>
              <a:rPr lang="en-US" sz="1350" dirty="0">
                <a:solidFill>
                  <a:schemeClr val="tx1"/>
                </a:solidFill>
                <a:latin typeface="Tw Cen MT" panose="020B0602020104020603" pitchFamily="34" charset="0"/>
              </a:rPr>
              <a:t>- Example: "Order Fresh + Frozen package, get next-day delivery free."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0DBC9-EEFC-416D-BFAD-DB6D1A9E8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i="0" smtClean="0">
                <a:solidFill>
                  <a:schemeClr val="tx1"/>
                </a:solidFill>
                <a:latin typeface="Tw Cen MT" panose="020B0602020104020603" pitchFamily="34" charset="0"/>
              </a:rPr>
              <a:t>18</a:t>
            </a:fld>
            <a:endParaRPr lang="en-US" i="0" dirty="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D9263D0-7B10-45A1-AD9E-D040B170EFE2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609600" y="3864078"/>
            <a:ext cx="5299587" cy="2418738"/>
          </a:xfrm>
          <a:ln>
            <a:solidFill>
              <a:srgbClr val="F0CDA1"/>
            </a:solidFill>
          </a:ln>
        </p:spPr>
        <p:txBody>
          <a:bodyPr>
            <a:noAutofit/>
          </a:bodyPr>
          <a:lstStyle/>
          <a:p>
            <a:pPr>
              <a:buNone/>
            </a:pPr>
            <a:r>
              <a:rPr lang="en-US" sz="1350" b="1" dirty="0">
                <a:solidFill>
                  <a:schemeClr val="tx1"/>
                </a:solidFill>
                <a:latin typeface="Tw Cen MT" panose="020B0602020104020603" pitchFamily="34" charset="0"/>
              </a:rPr>
              <a:t>2. Customer Retention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50" dirty="0">
                <a:solidFill>
                  <a:schemeClr val="tx1"/>
                </a:solidFill>
                <a:latin typeface="Tw Cen MT" panose="020B0602020104020603" pitchFamily="34" charset="0"/>
              </a:rPr>
              <a:t> Low-Engagement Customers (Cluster 4 or Cluster 2)</a:t>
            </a:r>
          </a:p>
          <a:p>
            <a:pPr lvl="1"/>
            <a:r>
              <a:rPr lang="en-US" sz="1350" dirty="0">
                <a:solidFill>
                  <a:schemeClr val="tx1"/>
                </a:solidFill>
                <a:latin typeface="Tw Cen MT" panose="020B0602020104020603" pitchFamily="34" charset="0"/>
              </a:rPr>
              <a:t> -Launch loyalty programs to incentivize regular purchases.</a:t>
            </a:r>
          </a:p>
          <a:p>
            <a:pPr lvl="1"/>
            <a:r>
              <a:rPr lang="en-US" sz="1350" dirty="0">
                <a:solidFill>
                  <a:schemeClr val="tx1"/>
                </a:solidFill>
                <a:latin typeface="Tw Cen MT" panose="020B0602020104020603" pitchFamily="34" charset="0"/>
              </a:rPr>
              <a:t>- Run limited-time win-back campaigns.</a:t>
            </a:r>
          </a:p>
          <a:p>
            <a:pPr lvl="1"/>
            <a:r>
              <a:rPr lang="en-US" sz="1350" dirty="0">
                <a:solidFill>
                  <a:schemeClr val="tx1"/>
                </a:solidFill>
                <a:latin typeface="Tw Cen MT" panose="020B0602020104020603" pitchFamily="34" charset="0"/>
              </a:rPr>
              <a:t>- Example: "Spend KSh 20,000 this month, earn KSh 1,500 in credits."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50" dirty="0">
                <a:solidFill>
                  <a:schemeClr val="tx1"/>
                </a:solidFill>
                <a:latin typeface="Tw Cen MT" panose="020B0602020104020603" pitchFamily="34" charset="0"/>
              </a:rPr>
              <a:t> Small Retailers or Cafes (Balanced Spending Clusters)</a:t>
            </a:r>
          </a:p>
          <a:p>
            <a:pPr lvl="1"/>
            <a:r>
              <a:rPr lang="en-US" sz="1350" dirty="0">
                <a:solidFill>
                  <a:schemeClr val="tx1"/>
                </a:solidFill>
                <a:latin typeface="Tw Cen MT" panose="020B0602020104020603" pitchFamily="34" charset="0"/>
              </a:rPr>
              <a:t>- Offer multi-category bundles (e.g., Milk + Delicatessen).</a:t>
            </a:r>
          </a:p>
          <a:p>
            <a:pPr lvl="1"/>
            <a:r>
              <a:rPr lang="en-US" sz="1350" dirty="0">
                <a:solidFill>
                  <a:schemeClr val="tx1"/>
                </a:solidFill>
                <a:latin typeface="Tw Cen MT" panose="020B0602020104020603" pitchFamily="34" charset="0"/>
              </a:rPr>
              <a:t>- Personalized reminders on reordering cycles.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884D43A-F693-45B5-941E-26162517B9A6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6282813" y="3864077"/>
            <a:ext cx="5186031" cy="2418739"/>
          </a:xfrm>
          <a:ln>
            <a:solidFill>
              <a:srgbClr val="F0CDA1"/>
            </a:solidFill>
          </a:ln>
        </p:spPr>
        <p:txBody>
          <a:bodyPr>
            <a:noAutofit/>
          </a:bodyPr>
          <a:lstStyle/>
          <a:p>
            <a:pPr>
              <a:buNone/>
            </a:pPr>
            <a:r>
              <a:rPr lang="en-US" sz="1400" b="1" dirty="0">
                <a:solidFill>
                  <a:schemeClr val="tx1"/>
                </a:solidFill>
                <a:latin typeface="Tw Cen MT" panose="020B0602020104020603" pitchFamily="34" charset="0"/>
              </a:rPr>
              <a:t>5. Region-Specific Marketing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w Cen MT" panose="020B0602020104020603" pitchFamily="34" charset="0"/>
              </a:rPr>
              <a:t> Region 3 (High-Value Customers)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Tw Cen MT" panose="020B0602020104020603" pitchFamily="34" charset="0"/>
              </a:rPr>
              <a:t>- Target bulk promotions (Grocery/Milk/Detergents_Paper).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Tw Cen MT" panose="020B0602020104020603" pitchFamily="34" charset="0"/>
              </a:rPr>
              <a:t>- Bundle cross-sell offers (e.g., “Stock up on Grocery + Paper, save 10%”).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w Cen MT" panose="020B0602020104020603" pitchFamily="34" charset="0"/>
              </a:rPr>
              <a:t> Lisbon &amp; Oporto (Moderate Spending)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Tw Cen MT" panose="020B0602020104020603" pitchFamily="34" charset="0"/>
              </a:rPr>
              <a:t>- Promote Fresh Produce Campaigns (e.g., “Lisbon Fresh Week”).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Tw Cen MT" panose="020B0602020104020603" pitchFamily="34" charset="0"/>
              </a:rPr>
              <a:t>- Upsell Frozen or Delicatessen via themed bundles.</a:t>
            </a:r>
          </a:p>
        </p:txBody>
      </p:sp>
      <p:sp>
        <p:nvSpPr>
          <p:cNvPr id="14" name="object 13" descr="Beige rectangle">
            <a:extLst>
              <a:ext uri="{FF2B5EF4-FFF2-40B4-BE49-F238E27FC236}">
                <a16:creationId xmlns:a16="http://schemas.microsoft.com/office/drawing/2014/main" id="{FEBB8673-0A72-4C5C-8239-7EF600504010}"/>
              </a:ext>
            </a:extLst>
          </p:cNvPr>
          <p:cNvSpPr/>
          <p:nvPr/>
        </p:nvSpPr>
        <p:spPr>
          <a:xfrm>
            <a:off x="744177" y="929748"/>
            <a:ext cx="4943286" cy="64186"/>
          </a:xfrm>
          <a:custGeom>
            <a:avLst/>
            <a:gdLst/>
            <a:ahLst/>
            <a:cxnLst/>
            <a:rect l="l" t="t" r="r" b="b"/>
            <a:pathLst>
              <a:path w="2694304">
                <a:moveTo>
                  <a:pt x="0" y="0"/>
                </a:moveTo>
                <a:lnTo>
                  <a:pt x="2694127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>
              <a:latin typeface="Tw Cen MT" panose="020B0602020104020603" pitchFamily="34" charset="0"/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D7648172-6318-A898-08A8-A8DAFEB9A34D}"/>
              </a:ext>
            </a:extLst>
          </p:cNvPr>
          <p:cNvSpPr txBox="1">
            <a:spLocks/>
          </p:cNvSpPr>
          <p:nvPr/>
        </p:nvSpPr>
        <p:spPr>
          <a:xfrm>
            <a:off x="6282813" y="2172929"/>
            <a:ext cx="5186031" cy="1691148"/>
          </a:xfrm>
          <a:prstGeom prst="rect">
            <a:avLst/>
          </a:prstGeom>
          <a:ln>
            <a:solidFill>
              <a:srgbClr val="F0CDA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1400" b="1" dirty="0">
                <a:solidFill>
                  <a:schemeClr val="tx1"/>
                </a:solidFill>
                <a:latin typeface="Tw Cen MT" panose="020B0602020104020603" pitchFamily="34" charset="0"/>
              </a:rPr>
              <a:t>4. Supply Chain Optimization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w Cen MT" panose="020B0602020104020603" pitchFamily="34" charset="0"/>
              </a:rPr>
              <a:t> Align inventory and logistics with dominant segment needs: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Tw Cen MT" panose="020B0602020104020603" pitchFamily="34" charset="0"/>
              </a:rPr>
              <a:t>- High volume for Region 3.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Tw Cen MT" panose="020B0602020104020603" pitchFamily="34" charset="0"/>
              </a:rPr>
              <a:t>- Diverse smaller packages for Lisbon/Oporto.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w Cen MT" panose="020B0602020104020603" pitchFamily="34" charset="0"/>
              </a:rPr>
              <a:t> Prioritize Fresh &amp; Grocery sourcing during peak Horeca seasons.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583A382-EFAB-50F6-F544-DDD3CAE97A80}"/>
              </a:ext>
            </a:extLst>
          </p:cNvPr>
          <p:cNvSpPr txBox="1">
            <a:spLocks/>
          </p:cNvSpPr>
          <p:nvPr/>
        </p:nvSpPr>
        <p:spPr>
          <a:xfrm>
            <a:off x="6282813" y="575183"/>
            <a:ext cx="5186031" cy="1597745"/>
          </a:xfrm>
          <a:prstGeom prst="rect">
            <a:avLst/>
          </a:prstGeom>
          <a:ln>
            <a:solidFill>
              <a:srgbClr val="F0CDA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1400" b="1" dirty="0">
                <a:solidFill>
                  <a:schemeClr val="tx1"/>
                </a:solidFill>
                <a:latin typeface="Tw Cen MT" panose="020B0602020104020603" pitchFamily="34" charset="0"/>
              </a:rPr>
              <a:t>3. Clustering Model Recommendations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w Cen MT" panose="020B0602020104020603" pitchFamily="34" charset="0"/>
              </a:rPr>
              <a:t> Use K = 4 when granular segmentation is required for diverse campaigns.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w Cen MT" panose="020B0602020104020603" pitchFamily="34" charset="0"/>
              </a:rPr>
              <a:t> Use K = 2 when simplicity and efficiency are key - great for broad strategy (Retail vs. Horeca).</a:t>
            </a:r>
          </a:p>
        </p:txBody>
      </p:sp>
    </p:spTree>
    <p:extLst>
      <p:ext uri="{BB962C8B-B14F-4D97-AF65-F5344CB8AC3E}">
        <p14:creationId xmlns:p14="http://schemas.microsoft.com/office/powerpoint/2010/main" val="20967562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0FE0FB-4BFB-7F9B-FFFD-C96D264CB6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EDAA2-9691-84A2-A511-76B3D0BAA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10" y="497217"/>
            <a:ext cx="3185747" cy="1302111"/>
          </a:xfrm>
        </p:spPr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6DAE6C-9705-98DC-B335-337DD6D5EE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97445" y="317973"/>
            <a:ext cx="4954168" cy="6387627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  <a:spcBef>
                <a:spcPts val="400"/>
              </a:spcBef>
            </a:pPr>
            <a:r>
              <a:rPr lang="en-US" sz="2000" b="1" i="1" spc="-15" dirty="0">
                <a:solidFill>
                  <a:schemeClr val="bg2">
                    <a:lumMod val="20000"/>
                    <a:lumOff val="80000"/>
                  </a:schemeClr>
                </a:solidFill>
                <a:latin typeface="Tw Cen MT" panose="020B0602020104020603" pitchFamily="34" charset="0"/>
                <a:cs typeface="Arial"/>
              </a:rPr>
              <a:t>Recap</a:t>
            </a:r>
          </a:p>
          <a:p>
            <a:pPr marL="285750" indent="-285750">
              <a:lnSpc>
                <a:spcPct val="110000"/>
              </a:lnSpc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2000" i="1" spc="-15" dirty="0">
                <a:solidFill>
                  <a:schemeClr val="bg2">
                    <a:lumMod val="20000"/>
                    <a:lumOff val="80000"/>
                  </a:schemeClr>
                </a:solidFill>
                <a:latin typeface="Tw Cen MT" panose="020B0602020104020603" pitchFamily="34" charset="0"/>
                <a:cs typeface="Arial"/>
              </a:rPr>
              <a:t>Problem - Identified customer segments to optimize sales strategies.</a:t>
            </a:r>
          </a:p>
          <a:p>
            <a:pPr marL="285750" indent="-285750">
              <a:lnSpc>
                <a:spcPct val="110000"/>
              </a:lnSpc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2000" i="1" spc="-15" dirty="0">
                <a:solidFill>
                  <a:schemeClr val="bg2">
                    <a:lumMod val="20000"/>
                    <a:lumOff val="80000"/>
                  </a:schemeClr>
                </a:solidFill>
                <a:latin typeface="Tw Cen MT" panose="020B0602020104020603" pitchFamily="34" charset="0"/>
                <a:cs typeface="Arial"/>
              </a:rPr>
              <a:t>Approach - Used K-Means clustering on purchasing data.</a:t>
            </a:r>
          </a:p>
          <a:p>
            <a:pPr marL="285750" indent="-285750">
              <a:lnSpc>
                <a:spcPct val="110000"/>
              </a:lnSpc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2000" i="1" spc="-15" dirty="0">
                <a:solidFill>
                  <a:schemeClr val="bg2">
                    <a:lumMod val="20000"/>
                    <a:lumOff val="80000"/>
                  </a:schemeClr>
                </a:solidFill>
                <a:latin typeface="Tw Cen MT" panose="020B0602020104020603" pitchFamily="34" charset="0"/>
                <a:cs typeface="Arial"/>
              </a:rPr>
              <a:t>Key Takeaway - Clear customer segments exist, enabling data-driven decision-making.</a:t>
            </a:r>
          </a:p>
          <a:p>
            <a:pPr>
              <a:lnSpc>
                <a:spcPct val="110000"/>
              </a:lnSpc>
              <a:spcBef>
                <a:spcPts val="400"/>
              </a:spcBef>
            </a:pPr>
            <a:endParaRPr lang="en-US" sz="2000" i="1" spc="-15" dirty="0">
              <a:solidFill>
                <a:schemeClr val="bg2">
                  <a:lumMod val="20000"/>
                  <a:lumOff val="80000"/>
                </a:schemeClr>
              </a:solidFill>
              <a:latin typeface="Tw Cen MT" panose="020B0602020104020603" pitchFamily="34" charset="0"/>
              <a:cs typeface="Arial"/>
            </a:endParaRPr>
          </a:p>
          <a:p>
            <a:pPr>
              <a:lnSpc>
                <a:spcPct val="110000"/>
              </a:lnSpc>
              <a:spcBef>
                <a:spcPts val="400"/>
              </a:spcBef>
            </a:pPr>
            <a:r>
              <a:rPr lang="en-US" sz="2000" b="1" i="1" spc="-15" dirty="0">
                <a:solidFill>
                  <a:schemeClr val="bg2">
                    <a:lumMod val="20000"/>
                    <a:lumOff val="80000"/>
                  </a:schemeClr>
                </a:solidFill>
                <a:latin typeface="Tw Cen MT" panose="020B0602020104020603" pitchFamily="34" charset="0"/>
                <a:cs typeface="Arial"/>
              </a:rPr>
              <a:t>Final Remarks</a:t>
            </a:r>
          </a:p>
          <a:p>
            <a:pPr marL="285750" indent="-285750">
              <a:lnSpc>
                <a:spcPct val="110000"/>
              </a:lnSpc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2000" i="1" spc="-15" dirty="0">
                <a:solidFill>
                  <a:schemeClr val="bg2">
                    <a:lumMod val="20000"/>
                    <a:lumOff val="80000"/>
                  </a:schemeClr>
                </a:solidFill>
                <a:latin typeface="Tw Cen MT" panose="020B0602020104020603" pitchFamily="34" charset="0"/>
                <a:cs typeface="Arial"/>
              </a:rPr>
              <a:t>Clustering provides actionable insights for marketing, inventory, and sales strategies.</a:t>
            </a:r>
          </a:p>
          <a:p>
            <a:pPr marL="285750" indent="-285750">
              <a:lnSpc>
                <a:spcPct val="110000"/>
              </a:lnSpc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2000" i="1" spc="-15" dirty="0">
                <a:solidFill>
                  <a:schemeClr val="bg2">
                    <a:lumMod val="20000"/>
                    <a:lumOff val="80000"/>
                  </a:schemeClr>
                </a:solidFill>
                <a:latin typeface="Tw Cen MT" panose="020B0602020104020603" pitchFamily="34" charset="0"/>
                <a:cs typeface="Arial"/>
              </a:rPr>
              <a:t>Future work: Test different k values or incorporate RFM (Recency, Frequency, Monetary) analysis.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CD531E-828B-E84E-BE24-24A9A61BF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19</a:t>
            </a:fld>
            <a:endParaRPr lang="en-US" dirty="0"/>
          </a:p>
        </p:txBody>
      </p:sp>
      <p:pic>
        <p:nvPicPr>
          <p:cNvPr id="16" name="Picture Placeholder 15" descr="Group of people">
            <a:extLst>
              <a:ext uri="{FF2B5EF4-FFF2-40B4-BE49-F238E27FC236}">
                <a16:creationId xmlns:a16="http://schemas.microsoft.com/office/drawing/2014/main" id="{6AC7A944-619B-F597-0EFD-97B4AAD4442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92205"/>
            <a:ext cx="6024562" cy="2736709"/>
          </a:xfrm>
        </p:spPr>
      </p:pic>
      <p:sp>
        <p:nvSpPr>
          <p:cNvPr id="14" name="object 13" descr="Beige rectangle">
            <a:extLst>
              <a:ext uri="{FF2B5EF4-FFF2-40B4-BE49-F238E27FC236}">
                <a16:creationId xmlns:a16="http://schemas.microsoft.com/office/drawing/2014/main" id="{CFD9C60F-9987-D611-044E-B8E9C7B80846}"/>
              </a:ext>
            </a:extLst>
          </p:cNvPr>
          <p:cNvSpPr/>
          <p:nvPr/>
        </p:nvSpPr>
        <p:spPr>
          <a:xfrm>
            <a:off x="825910" y="1745827"/>
            <a:ext cx="3185747" cy="45719"/>
          </a:xfrm>
          <a:custGeom>
            <a:avLst/>
            <a:gdLst/>
            <a:ahLst/>
            <a:cxnLst/>
            <a:rect l="l" t="t" r="r" b="b"/>
            <a:pathLst>
              <a:path w="2694304">
                <a:moveTo>
                  <a:pt x="0" y="0"/>
                </a:moveTo>
                <a:lnTo>
                  <a:pt x="2694127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327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9" descr="Beige rectangle">
            <a:extLst>
              <a:ext uri="{FF2B5EF4-FFF2-40B4-BE49-F238E27FC236}">
                <a16:creationId xmlns:a16="http://schemas.microsoft.com/office/drawing/2014/main" id="{F06B4042-BC87-49D3-F529-4682FEB9D92D}"/>
              </a:ext>
            </a:extLst>
          </p:cNvPr>
          <p:cNvSpPr/>
          <p:nvPr/>
        </p:nvSpPr>
        <p:spPr>
          <a:xfrm rot="5400000">
            <a:off x="4505890" y="3395511"/>
            <a:ext cx="6347774" cy="45719"/>
          </a:xfrm>
          <a:custGeom>
            <a:avLst/>
            <a:gdLst/>
            <a:ahLst/>
            <a:cxnLst/>
            <a:rect l="l" t="t" r="r" b="b"/>
            <a:pathLst>
              <a:path w="2642870">
                <a:moveTo>
                  <a:pt x="0" y="0"/>
                </a:moveTo>
                <a:lnTo>
                  <a:pt x="2642616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2894B736-0F24-454E-8A9D-717EB78697D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4665"/>
            <a:ext cx="6922391" cy="6848669"/>
          </a:xfrm>
          <a:prstGeom prst="rect">
            <a:avLst/>
          </a:prstGeom>
        </p:spPr>
      </p:pic>
      <p:sp>
        <p:nvSpPr>
          <p:cNvPr id="5" name="object 3" descr="Beige rectangle">
            <a:extLst>
              <a:ext uri="{FF2B5EF4-FFF2-40B4-BE49-F238E27FC236}">
                <a16:creationId xmlns:a16="http://schemas.microsoft.com/office/drawing/2014/main" id="{DCF29767-6635-4A46-AB77-672CC90C6FBE}"/>
              </a:ext>
            </a:extLst>
          </p:cNvPr>
          <p:cNvSpPr/>
          <p:nvPr/>
        </p:nvSpPr>
        <p:spPr>
          <a:xfrm>
            <a:off x="8101781" y="658761"/>
            <a:ext cx="4090219" cy="5516140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rgbClr val="F0CDA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6" name="object 6" descr="Blue rectangle">
            <a:extLst>
              <a:ext uri="{FF2B5EF4-FFF2-40B4-BE49-F238E27FC236}">
                <a16:creationId xmlns:a16="http://schemas.microsoft.com/office/drawing/2014/main" id="{9FABC344-E043-45BE-8588-06C658DBCE70}"/>
              </a:ext>
            </a:extLst>
          </p:cNvPr>
          <p:cNvSpPr/>
          <p:nvPr/>
        </p:nvSpPr>
        <p:spPr>
          <a:xfrm>
            <a:off x="5502275" y="963564"/>
            <a:ext cx="6689725" cy="4837468"/>
          </a:xfrm>
          <a:custGeom>
            <a:avLst/>
            <a:gdLst/>
            <a:ahLst/>
            <a:cxn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rgbClr val="107082"/>
          </a:solidFill>
        </p:spPr>
        <p:txBody>
          <a:bodyPr wrap="square" lIns="0" tIns="0" rIns="0" bIns="0" rtlCol="0"/>
          <a:lstStyle/>
          <a:p>
            <a:endParaRPr lang="en-US" sz="17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D506CC-0185-443E-82C7-1600C21D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8844" y="6165070"/>
            <a:ext cx="357116" cy="365125"/>
          </a:xfrm>
        </p:spPr>
        <p:txBody>
          <a:bodyPr/>
          <a:lstStyle/>
          <a:p>
            <a:fld id="{82EE24B5-652C-4DB5-B7C3-B5BBEC1280B1}" type="slidenum">
              <a:rPr lang="en-US" smtClean="0"/>
              <a:t>2</a:t>
            </a:fld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7A818AB-B120-41D5-88A6-933AB9CAAE68}"/>
              </a:ext>
            </a:extLst>
          </p:cNvPr>
          <p:cNvSpPr txBox="1">
            <a:spLocks/>
          </p:cNvSpPr>
          <p:nvPr/>
        </p:nvSpPr>
        <p:spPr>
          <a:xfrm>
            <a:off x="6188242" y="1966453"/>
            <a:ext cx="5020532" cy="285455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800" i="1" spc="-25" dirty="0">
              <a:solidFill>
                <a:schemeClr val="bg2">
                  <a:lumMod val="20000"/>
                  <a:lumOff val="8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8320C4-4B8E-02B7-2058-D402774E1D29}"/>
              </a:ext>
            </a:extLst>
          </p:cNvPr>
          <p:cNvSpPr txBox="1"/>
          <p:nvPr/>
        </p:nvSpPr>
        <p:spPr>
          <a:xfrm>
            <a:off x="5704332" y="1229031"/>
            <a:ext cx="6251694" cy="4285789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</a:t>
            </a:r>
          </a:p>
          <a:p>
            <a:pPr algn="ctr"/>
            <a:r>
              <a:rPr lang="en-US" sz="1050" b="1" dirty="0"/>
              <a:t> </a:t>
            </a:r>
          </a:p>
          <a:p>
            <a:pPr algn="ctr"/>
            <a:r>
              <a:rPr lang="en-US" sz="1560" b="1" dirty="0"/>
              <a:t>Company Overview</a:t>
            </a:r>
            <a:br>
              <a:rPr lang="en-US" sz="1560" b="1" dirty="0"/>
            </a:br>
            <a:r>
              <a:rPr lang="en-US" sz="1560" dirty="0"/>
              <a:t>JBDL &amp; Co Wholesalers serves a diverse clientele across the Horeca and Retail sectors, providing essential goods such as Fresh Produce, Dairy, Groceries, Frozen Items, and Detergents.</a:t>
            </a:r>
          </a:p>
          <a:p>
            <a:pPr algn="ctr"/>
            <a:endParaRPr lang="en-US" sz="1560" dirty="0"/>
          </a:p>
          <a:p>
            <a:pPr algn="ctr"/>
            <a:r>
              <a:rPr lang="en-US" sz="1560" b="1" dirty="0"/>
              <a:t>Industry Relevance</a:t>
            </a:r>
            <a:br>
              <a:rPr lang="en-US" sz="1560" dirty="0"/>
            </a:br>
            <a:r>
              <a:rPr lang="en-US" sz="1560" dirty="0"/>
              <a:t>In the evolving wholesale landscape, data-driven decision-making is key. Understanding spending behavior helps tailor services, reduce costs, and boost customer satisfaction.</a:t>
            </a:r>
          </a:p>
          <a:p>
            <a:pPr algn="ctr"/>
            <a:endParaRPr lang="en-US" sz="1560" dirty="0"/>
          </a:p>
          <a:p>
            <a:pPr algn="ctr"/>
            <a:r>
              <a:rPr lang="en-US" sz="1560" b="1" dirty="0"/>
              <a:t>Objective of the Analysis</a:t>
            </a:r>
            <a:br>
              <a:rPr lang="en-US" sz="1560" dirty="0"/>
            </a:br>
            <a:r>
              <a:rPr lang="en-US" sz="1560" dirty="0"/>
              <a:t>To segment wholesale customers of JBDL &amp; Co Wholesalers based on their annual spending patterns using K-Means Clustering. These insights will guide strategic decisions and personalized marketing to serve each customer group better.</a:t>
            </a:r>
          </a:p>
        </p:txBody>
      </p:sp>
      <p:sp>
        <p:nvSpPr>
          <p:cNvPr id="12" name="object 9" descr="Beige rectangle">
            <a:extLst>
              <a:ext uri="{FF2B5EF4-FFF2-40B4-BE49-F238E27FC236}">
                <a16:creationId xmlns:a16="http://schemas.microsoft.com/office/drawing/2014/main" id="{585470C0-23E4-BC89-4E35-C6FB1F477826}"/>
              </a:ext>
            </a:extLst>
          </p:cNvPr>
          <p:cNvSpPr/>
          <p:nvPr/>
        </p:nvSpPr>
        <p:spPr>
          <a:xfrm>
            <a:off x="7672798" y="6610720"/>
            <a:ext cx="4529033" cy="86620"/>
          </a:xfrm>
          <a:custGeom>
            <a:avLst/>
            <a:gdLst/>
            <a:ahLst/>
            <a:cxnLst/>
            <a:rect l="l" t="t" r="r" b="b"/>
            <a:pathLst>
              <a:path w="2642870">
                <a:moveTo>
                  <a:pt x="0" y="0"/>
                </a:moveTo>
                <a:lnTo>
                  <a:pt x="2642616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3" name="object 9" descr="Beige rectangle">
            <a:extLst>
              <a:ext uri="{FF2B5EF4-FFF2-40B4-BE49-F238E27FC236}">
                <a16:creationId xmlns:a16="http://schemas.microsoft.com/office/drawing/2014/main" id="{354F396C-A500-B960-76D1-28FE3CDBDCBE}"/>
              </a:ext>
            </a:extLst>
          </p:cNvPr>
          <p:cNvSpPr/>
          <p:nvPr/>
        </p:nvSpPr>
        <p:spPr>
          <a:xfrm>
            <a:off x="7667880" y="265744"/>
            <a:ext cx="4529033" cy="86620"/>
          </a:xfrm>
          <a:custGeom>
            <a:avLst/>
            <a:gdLst/>
            <a:ahLst/>
            <a:cxnLst/>
            <a:rect l="l" t="t" r="r" b="b"/>
            <a:pathLst>
              <a:path w="2642870">
                <a:moveTo>
                  <a:pt x="0" y="0"/>
                </a:moveTo>
                <a:lnTo>
                  <a:pt x="2642616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5" name="object 9" descr="Beige rectangle">
            <a:extLst>
              <a:ext uri="{FF2B5EF4-FFF2-40B4-BE49-F238E27FC236}">
                <a16:creationId xmlns:a16="http://schemas.microsoft.com/office/drawing/2014/main" id="{93486793-8C74-EB4B-AEAD-D16DA5813567}"/>
              </a:ext>
            </a:extLst>
          </p:cNvPr>
          <p:cNvSpPr/>
          <p:nvPr/>
        </p:nvSpPr>
        <p:spPr>
          <a:xfrm>
            <a:off x="7318834" y="1765962"/>
            <a:ext cx="2975539" cy="92333"/>
          </a:xfrm>
          <a:custGeom>
            <a:avLst/>
            <a:gdLst/>
            <a:ahLst/>
            <a:cxnLst/>
            <a:rect l="l" t="t" r="r" b="b"/>
            <a:pathLst>
              <a:path w="2642870">
                <a:moveTo>
                  <a:pt x="0" y="0"/>
                </a:moveTo>
                <a:lnTo>
                  <a:pt x="2642616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9497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6C5E6F0-3EAF-4678-F0F5-33D52AE19A75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201" y="675"/>
            <a:ext cx="12189600" cy="685665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537408-2125-4CE5-92A7-F7E0FCBA31D0}"/>
              </a:ext>
            </a:extLst>
          </p:cNvPr>
          <p:cNvSpPr txBox="1">
            <a:spLocks/>
          </p:cNvSpPr>
          <p:nvPr/>
        </p:nvSpPr>
        <p:spPr>
          <a:xfrm>
            <a:off x="-1" y="1341439"/>
            <a:ext cx="6348413" cy="4140200"/>
          </a:xfrm>
          <a:prstGeom prst="rect">
            <a:avLst/>
          </a:prstGeom>
          <a:solidFill>
            <a:schemeClr val="accent2"/>
          </a:solidFill>
        </p:spPr>
        <p:txBody>
          <a:bodyPr lIns="1548000" tIns="216000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100"/>
              </a:spcBef>
              <a:buFont typeface="Arial" panose="020B0604020202020204" pitchFamily="34" charset="0"/>
              <a:buNone/>
            </a:pPr>
            <a:r>
              <a:rPr lang="en-US" sz="2500" b="1" i="1" spc="60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Benedict Ouma</a:t>
            </a:r>
            <a:endParaRPr lang="en-US" sz="2500" b="1" i="1" dirty="0">
              <a:solidFill>
                <a:schemeClr val="bg2">
                  <a:lumMod val="20000"/>
                  <a:lumOff val="80000"/>
                  <a:alpha val="75000"/>
                </a:schemeClr>
              </a:solidFill>
              <a:cs typeface="Arial"/>
            </a:endParaRPr>
          </a:p>
          <a:p>
            <a:pPr marL="0" marR="5080" indent="0">
              <a:buFont typeface="Arial" panose="020B0604020202020204" pitchFamily="34" charset="0"/>
              <a:buNone/>
            </a:pPr>
            <a:r>
              <a:rPr lang="en-US" sz="2500" b="1" i="1" spc="70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oumaben@jbdl.com</a:t>
            </a:r>
          </a:p>
          <a:p>
            <a:pPr marL="0" marR="5080" indent="0">
              <a:buFont typeface="Arial" panose="020B0604020202020204" pitchFamily="34" charset="0"/>
              <a:buNone/>
            </a:pPr>
            <a:r>
              <a:rPr lang="en-US" sz="2500" b="1" i="1" spc="45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0712-345-6789</a:t>
            </a:r>
            <a:endParaRPr lang="en-US" sz="2500" b="1" i="1" dirty="0">
              <a:solidFill>
                <a:schemeClr val="bg2">
                  <a:lumMod val="20000"/>
                  <a:lumOff val="80000"/>
                  <a:alpha val="75000"/>
                </a:schemeClr>
              </a:solidFill>
              <a:cs typeface="Arial"/>
            </a:endParaRPr>
          </a:p>
          <a:p>
            <a:pPr marL="0" indent="0">
              <a:lnSpc>
                <a:spcPct val="125000"/>
              </a:lnSpc>
              <a:buFont typeface="Arial" panose="020B0604020202020204" pitchFamily="34" charset="0"/>
              <a:buNone/>
            </a:pPr>
            <a:endParaRPr lang="en-US" sz="2500" b="1" dirty="0">
              <a:solidFill>
                <a:schemeClr val="bg2">
                  <a:alpha val="50000"/>
                </a:schemeClr>
              </a:solidFill>
            </a:endParaRPr>
          </a:p>
        </p:txBody>
      </p:sp>
      <p:sp>
        <p:nvSpPr>
          <p:cNvPr id="6" name="object 6" descr="Beige rectangle">
            <a:extLst>
              <a:ext uri="{FF2B5EF4-FFF2-40B4-BE49-F238E27FC236}">
                <a16:creationId xmlns:a16="http://schemas.microsoft.com/office/drawing/2014/main" id="{B0C70F64-F3E5-413B-AF4F-E15CE944B761}"/>
              </a:ext>
            </a:extLst>
          </p:cNvPr>
          <p:cNvSpPr/>
          <p:nvPr/>
        </p:nvSpPr>
        <p:spPr>
          <a:xfrm>
            <a:off x="931203" y="2894901"/>
            <a:ext cx="4176000" cy="0"/>
          </a:xfrm>
          <a:custGeom>
            <a:avLst/>
            <a:gdLst/>
            <a:ahLst/>
            <a:cxnLst/>
            <a:rect l="l" t="t" r="r" b="b"/>
            <a:pathLst>
              <a:path w="4206240">
                <a:moveTo>
                  <a:pt x="0" y="0"/>
                </a:moveTo>
                <a:lnTo>
                  <a:pt x="4206240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pic>
        <p:nvPicPr>
          <p:cNvPr id="8" name="Graphic 7" descr="Person icon">
            <a:extLst>
              <a:ext uri="{FF2B5EF4-FFF2-40B4-BE49-F238E27FC236}">
                <a16:creationId xmlns:a16="http://schemas.microsoft.com/office/drawing/2014/main" id="{AC7339AD-1A2B-4702-8C29-5CFB6D1BBB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5237" y="3470503"/>
            <a:ext cx="342900" cy="352425"/>
          </a:xfrm>
          <a:prstGeom prst="rect">
            <a:avLst/>
          </a:prstGeom>
        </p:spPr>
      </p:pic>
      <p:pic>
        <p:nvPicPr>
          <p:cNvPr id="9" name="Graphic 8" descr="Mail icon">
            <a:extLst>
              <a:ext uri="{FF2B5EF4-FFF2-40B4-BE49-F238E27FC236}">
                <a16:creationId xmlns:a16="http://schemas.microsoft.com/office/drawing/2014/main" id="{DE19364B-D5B6-43E8-B6E4-DC0094FA3C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5237" y="3965704"/>
            <a:ext cx="342900" cy="342900"/>
          </a:xfrm>
          <a:prstGeom prst="rect">
            <a:avLst/>
          </a:prstGeom>
        </p:spPr>
      </p:pic>
      <p:pic>
        <p:nvPicPr>
          <p:cNvPr id="10" name="Graphic 9" descr="Phone icon">
            <a:extLst>
              <a:ext uri="{FF2B5EF4-FFF2-40B4-BE49-F238E27FC236}">
                <a16:creationId xmlns:a16="http://schemas.microsoft.com/office/drawing/2014/main" id="{7821267F-71E4-4DA4-8BC7-EB091622077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35237" y="4451380"/>
            <a:ext cx="342900" cy="3429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D43A5E-77DF-44FD-800D-158434A3A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01559"/>
            <a:ext cx="4859215" cy="1325563"/>
          </a:xfrm>
        </p:spPr>
        <p:txBody>
          <a:bodyPr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YOU!</a:t>
            </a:r>
            <a:endParaRPr lang="en-US" sz="5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A3A5BFFD-4460-F363-12F7-873FC5F7D0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951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97D2A81D-F7D1-4144-9EC5-03531DC5260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t="14642" b="16477"/>
          <a:stretch>
            <a:fillRect/>
          </a:stretch>
        </p:blipFill>
        <p:spPr>
          <a:xfrm>
            <a:off x="3982065" y="1"/>
            <a:ext cx="8208346" cy="6858000"/>
          </a:xfrm>
        </p:spPr>
      </p:pic>
      <p:sp>
        <p:nvSpPr>
          <p:cNvPr id="16" name="object 3" descr="Beige rectangle">
            <a:extLst>
              <a:ext uri="{FF2B5EF4-FFF2-40B4-BE49-F238E27FC236}">
                <a16:creationId xmlns:a16="http://schemas.microsoft.com/office/drawing/2014/main" id="{C6CF32E2-A869-4259-A659-5EEE6BDA3B59}"/>
              </a:ext>
            </a:extLst>
          </p:cNvPr>
          <p:cNvSpPr/>
          <p:nvPr/>
        </p:nvSpPr>
        <p:spPr>
          <a:xfrm>
            <a:off x="579775" y="472492"/>
            <a:ext cx="4051368" cy="5913017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4" name="Oval 13" descr="Beige oval">
            <a:extLst>
              <a:ext uri="{FF2B5EF4-FFF2-40B4-BE49-F238E27FC236}">
                <a16:creationId xmlns:a16="http://schemas.microsoft.com/office/drawing/2014/main" id="{B8809DE3-0F1D-442A-8935-B40AD580864B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bject 6" descr="Blue rectangle">
            <a:extLst>
              <a:ext uri="{FF2B5EF4-FFF2-40B4-BE49-F238E27FC236}">
                <a16:creationId xmlns:a16="http://schemas.microsoft.com/office/drawing/2014/main" id="{882E2F92-EB16-4B55-B49A-3C6AB7B2BF30}"/>
              </a:ext>
            </a:extLst>
          </p:cNvPr>
          <p:cNvSpPr/>
          <p:nvPr/>
        </p:nvSpPr>
        <p:spPr>
          <a:xfrm>
            <a:off x="911225" y="836613"/>
            <a:ext cx="5184775" cy="5184775"/>
          </a:xfrm>
          <a:custGeom>
            <a:avLst/>
            <a:gdLst/>
            <a:ahLst/>
            <a:cxn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02303BC-9A39-470F-8733-A268BC16B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6700" y="1015146"/>
            <a:ext cx="3811992" cy="646604"/>
          </a:xfrm>
        </p:spPr>
        <p:txBody>
          <a:bodyPr>
            <a:norm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 Statement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C2D5CA-E2DA-4224-B2BC-C872D2EF6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3</a:t>
            </a:fld>
            <a:endParaRPr lang="en-US" dirty="0"/>
          </a:p>
        </p:txBody>
      </p:sp>
      <p:sp>
        <p:nvSpPr>
          <p:cNvPr id="15" name="object 27" descr="Beige rectangle">
            <a:extLst>
              <a:ext uri="{FF2B5EF4-FFF2-40B4-BE49-F238E27FC236}">
                <a16:creationId xmlns:a16="http://schemas.microsoft.com/office/drawing/2014/main" id="{C5B67D68-F2A3-48A2-B2A0-C9DF8BA55D80}"/>
              </a:ext>
            </a:extLst>
          </p:cNvPr>
          <p:cNvSpPr/>
          <p:nvPr/>
        </p:nvSpPr>
        <p:spPr>
          <a:xfrm flipV="1">
            <a:off x="1473385" y="1549692"/>
            <a:ext cx="4032000" cy="75489"/>
          </a:xfrm>
          <a:custGeom>
            <a:avLst/>
            <a:gdLst/>
            <a:ahLst/>
            <a:cxnLst/>
            <a:rect l="l" t="t" r="r" b="b"/>
            <a:pathLst>
              <a:path w="2501265">
                <a:moveTo>
                  <a:pt x="0" y="0"/>
                </a:moveTo>
                <a:lnTo>
                  <a:pt x="2500883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8016E6F-ACDC-D7A8-1E64-6C859FB81B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12723" y="934066"/>
            <a:ext cx="4965290" cy="4994786"/>
          </a:xfrm>
          <a:ln>
            <a:solidFill>
              <a:schemeClr val="accent1"/>
            </a:solidFill>
          </a:ln>
        </p:spPr>
        <p:txBody>
          <a:bodyPr>
            <a:noAutofit/>
          </a:bodyPr>
          <a:lstStyle/>
          <a:p>
            <a:pPr algn="ctr"/>
            <a:endParaRPr lang="en-US" sz="1400" b="1" dirty="0">
              <a:solidFill>
                <a:schemeClr val="tx1"/>
              </a:solidFill>
            </a:endParaRPr>
          </a:p>
          <a:p>
            <a:pPr algn="ctr"/>
            <a:endParaRPr lang="en-US" sz="1400" b="1" dirty="0">
              <a:solidFill>
                <a:schemeClr val="tx1"/>
              </a:solidFill>
            </a:endParaRPr>
          </a:p>
          <a:p>
            <a:pPr algn="ctr"/>
            <a:endParaRPr lang="en-US" sz="1400" b="1" dirty="0">
              <a:solidFill>
                <a:schemeClr val="tx1"/>
              </a:solidFill>
            </a:endParaRPr>
          </a:p>
          <a:p>
            <a:pPr algn="ctr"/>
            <a:r>
              <a:rPr lang="en-US" sz="1450" b="1" dirty="0">
                <a:solidFill>
                  <a:schemeClr val="tx1"/>
                </a:solidFill>
              </a:rPr>
              <a:t>Business Problem</a:t>
            </a:r>
            <a:br>
              <a:rPr lang="en-US" sz="1450" dirty="0">
                <a:solidFill>
                  <a:schemeClr val="tx1"/>
                </a:solidFill>
              </a:rPr>
            </a:br>
            <a:r>
              <a:rPr lang="en-US" sz="1450" dirty="0">
                <a:solidFill>
                  <a:schemeClr val="tx1"/>
                </a:solidFill>
              </a:rPr>
              <a:t>JBDL &amp; Co Wholesalers currently applies a one-size-fits-all approach to marketing and customer service, which fails to address the unique needs of different customer types. This limits growth and reduces customer retention.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en-US" sz="1450" b="1" dirty="0">
                <a:solidFill>
                  <a:schemeClr val="tx1"/>
                </a:solidFill>
              </a:rPr>
              <a:t>Analytical Goal</a:t>
            </a:r>
            <a:br>
              <a:rPr lang="en-US" sz="1450" dirty="0">
                <a:solidFill>
                  <a:schemeClr val="tx1"/>
                </a:solidFill>
              </a:rPr>
            </a:br>
            <a:r>
              <a:rPr lang="en-US" sz="1450" dirty="0">
                <a:solidFill>
                  <a:schemeClr val="tx1"/>
                </a:solidFill>
              </a:rPr>
              <a:t>Applying K-Means clustering to discover distinct customer segments based on product category spending. Identify behavioral patterns that can inform targeted business strategies.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en-US" sz="1450" b="1" dirty="0">
                <a:solidFill>
                  <a:schemeClr val="tx1"/>
                </a:solidFill>
              </a:rPr>
              <a:t>Key Task</a:t>
            </a:r>
            <a:br>
              <a:rPr lang="en-US" sz="1450" dirty="0">
                <a:solidFill>
                  <a:schemeClr val="tx1"/>
                </a:solidFill>
              </a:rPr>
            </a:br>
            <a:r>
              <a:rPr lang="en-US" sz="1450" dirty="0">
                <a:solidFill>
                  <a:schemeClr val="tx1"/>
                </a:solidFill>
              </a:rPr>
              <a:t>Determining the optimal number of customer segments, analyzing cluster characteristics, and assigning tailored strategies to each group for better engagement and profitability.</a:t>
            </a:r>
          </a:p>
        </p:txBody>
      </p:sp>
    </p:spTree>
    <p:extLst>
      <p:ext uri="{BB962C8B-B14F-4D97-AF65-F5344CB8AC3E}">
        <p14:creationId xmlns:p14="http://schemas.microsoft.com/office/powerpoint/2010/main" val="2824039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People's hands">
            <a:extLst>
              <a:ext uri="{FF2B5EF4-FFF2-40B4-BE49-F238E27FC236}">
                <a16:creationId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00" y="0"/>
            <a:ext cx="12189600" cy="6856650"/>
          </a:xfr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12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16" y="329956"/>
            <a:ext cx="4522968" cy="74738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DATASET OVERVIEW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9012" y="6165070"/>
            <a:ext cx="357116" cy="365125"/>
          </a:xfrm>
        </p:spPr>
        <p:txBody>
          <a:bodyPr/>
          <a:lstStyle/>
          <a:p>
            <a:fld id="{82EE24B5-652C-4DB5-B7C3-B5BBEC1280B1}" type="slidenum">
              <a:rPr lang="en-US" smtClean="0"/>
              <a:t>4</a:t>
            </a:fld>
            <a:endParaRPr lang="en-US" dirty="0"/>
          </a:p>
        </p:txBody>
      </p:sp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>
          <a:xfrm flipV="1">
            <a:off x="866476" y="918569"/>
            <a:ext cx="4413447" cy="46443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cxnSp>
        <p:nvCxnSpPr>
          <p:cNvPr id="10" name="Straight Connector 9" descr="Line">
            <a:extLst>
              <a:ext uri="{FF2B5EF4-FFF2-40B4-BE49-F238E27FC236}">
                <a16:creationId xmlns:a16="http://schemas.microsoft.com/office/drawing/2014/main" id="{4C3F4FC5-0C01-4592-9483-D476EA2BDF93}"/>
              </a:ext>
            </a:extLst>
          </p:cNvPr>
          <p:cNvCxnSpPr/>
          <p:nvPr/>
        </p:nvCxnSpPr>
        <p:spPr>
          <a:xfrm>
            <a:off x="6096000" y="4124378"/>
            <a:ext cx="0" cy="39600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2470199D-DDAE-4D88-9F00-88EB8E080218}"/>
              </a:ext>
            </a:extLst>
          </p:cNvPr>
          <p:cNvSpPr/>
          <p:nvPr/>
        </p:nvSpPr>
        <p:spPr>
          <a:xfrm>
            <a:off x="866476" y="1209368"/>
            <a:ext cx="4413447" cy="49360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anchor="ctr" anchorCtr="0">
            <a:noAutofit/>
          </a:bodyPr>
          <a:lstStyle/>
          <a:p>
            <a:pPr algn="ctr"/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Data Snapshot</a:t>
            </a:r>
          </a:p>
          <a:p>
            <a:pPr algn="ctr"/>
            <a:r>
              <a:rPr lang="en-US" sz="1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 </a:t>
            </a:r>
            <a:endParaRPr lang="en-US" sz="105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w Cen MT" panose="020B0602020104020603" pitchFamily="34" charset="0"/>
            </a:endParaRPr>
          </a:p>
          <a:p>
            <a:pPr algn="ctr"/>
            <a:r>
              <a:rPr lang="en-US" sz="2000" b="1" dirty="0">
                <a:latin typeface="Tw Cen MT" panose="020B0602020104020603" pitchFamily="34" charset="0"/>
              </a:rPr>
              <a:t>Data source</a:t>
            </a:r>
          </a:p>
          <a:p>
            <a:pPr algn="ctr"/>
            <a:r>
              <a:rPr lang="en-US" sz="2000" dirty="0">
                <a:latin typeface="Tw Cen MT" panose="020B0602020104020603" pitchFamily="34" charset="0"/>
              </a:rPr>
              <a:t>UCI Machine Learning Repository</a:t>
            </a:r>
          </a:p>
          <a:p>
            <a:pPr algn="ctr"/>
            <a:r>
              <a:rPr lang="en-US" sz="1400" b="1" dirty="0">
                <a:latin typeface="Tw Cen MT" panose="020B0602020104020603" pitchFamily="34" charset="0"/>
              </a:rPr>
              <a:t> </a:t>
            </a:r>
          </a:p>
          <a:p>
            <a:pPr algn="ctr"/>
            <a:r>
              <a:rPr lang="en-US" sz="2000" b="1" dirty="0">
                <a:latin typeface="Tw Cen MT" panose="020B0602020104020603" pitchFamily="34" charset="0"/>
              </a:rPr>
              <a:t>Total number of records</a:t>
            </a:r>
          </a:p>
          <a:p>
            <a:pPr algn="ctr"/>
            <a:r>
              <a:rPr lang="en-US" sz="2000" dirty="0">
                <a:latin typeface="Tw Cen MT" panose="020B0602020104020603" pitchFamily="34" charset="0"/>
              </a:rPr>
              <a:t>440</a:t>
            </a:r>
          </a:p>
          <a:p>
            <a:pPr algn="ctr"/>
            <a:r>
              <a:rPr lang="en-US" sz="1400" b="1" dirty="0">
                <a:latin typeface="Tw Cen MT" panose="020B0602020104020603" pitchFamily="34" charset="0"/>
              </a:rPr>
              <a:t> </a:t>
            </a:r>
          </a:p>
          <a:p>
            <a:pPr algn="ctr"/>
            <a:r>
              <a:rPr lang="en-US" sz="2000" b="1" dirty="0">
                <a:latin typeface="Tw Cen MT" panose="020B0602020104020603" pitchFamily="34" charset="0"/>
              </a:rPr>
              <a:t>Missing values</a:t>
            </a:r>
          </a:p>
          <a:p>
            <a:pPr algn="ctr"/>
            <a:r>
              <a:rPr lang="en-US" sz="2000" dirty="0">
                <a:latin typeface="Tw Cen MT" panose="020B0602020104020603" pitchFamily="34" charset="0"/>
              </a:rPr>
              <a:t>0</a:t>
            </a:r>
          </a:p>
          <a:p>
            <a:pPr algn="ctr"/>
            <a:r>
              <a:rPr lang="en-US" sz="1400" b="1" dirty="0">
                <a:latin typeface="Tw Cen MT" panose="020B0602020104020603" pitchFamily="34" charset="0"/>
              </a:rPr>
              <a:t> </a:t>
            </a:r>
          </a:p>
          <a:p>
            <a:pPr algn="ctr"/>
            <a:r>
              <a:rPr lang="en-US" sz="2000" b="1" dirty="0">
                <a:latin typeface="Tw Cen MT" panose="020B0602020104020603" pitchFamily="34" charset="0"/>
              </a:rPr>
              <a:t>Duplicates</a:t>
            </a:r>
          </a:p>
          <a:p>
            <a:pPr algn="ctr"/>
            <a:r>
              <a:rPr lang="en-US" sz="2000" dirty="0">
                <a:latin typeface="Tw Cen MT" panose="020B0602020104020603" pitchFamily="34" charset="0"/>
              </a:rPr>
              <a:t>0</a:t>
            </a:r>
          </a:p>
          <a:p>
            <a:pPr algn="ctr"/>
            <a:r>
              <a:rPr lang="en-US" sz="1400" b="1" dirty="0">
                <a:latin typeface="Tw Cen MT" panose="020B0602020104020603" pitchFamily="34" charset="0"/>
              </a:rPr>
              <a:t> </a:t>
            </a:r>
          </a:p>
          <a:p>
            <a:pPr algn="ctr"/>
            <a:r>
              <a:rPr lang="en-US" sz="2000" b="1" dirty="0">
                <a:latin typeface="Tw Cen MT" panose="020B0602020104020603" pitchFamily="34" charset="0"/>
              </a:rPr>
              <a:t>Data types</a:t>
            </a:r>
          </a:p>
          <a:p>
            <a:pPr algn="ctr"/>
            <a:r>
              <a:rPr lang="en-US" sz="2000" dirty="0">
                <a:latin typeface="Tw Cen MT" panose="020B0602020104020603" pitchFamily="34" charset="0"/>
              </a:rPr>
              <a:t>Numerical (integer) data types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1E2DFC6-E776-8C23-00CA-5342BCCB3F1E}"/>
              </a:ext>
            </a:extLst>
          </p:cNvPr>
          <p:cNvSpPr/>
          <p:nvPr/>
        </p:nvSpPr>
        <p:spPr>
          <a:xfrm>
            <a:off x="5444979" y="518393"/>
            <a:ext cx="6461885" cy="560048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8878B18-73C2-672D-B674-1F33D3CC4F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7325087"/>
              </p:ext>
            </p:extLst>
          </p:nvPr>
        </p:nvGraphicFramePr>
        <p:xfrm>
          <a:off x="5523636" y="597049"/>
          <a:ext cx="6302324" cy="5439954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61610">
                  <a:extLst>
                    <a:ext uri="{9D8B030D-6E8A-4147-A177-3AD203B41FA5}">
                      <a16:colId xmlns:a16="http://schemas.microsoft.com/office/drawing/2014/main" val="3149442693"/>
                    </a:ext>
                  </a:extLst>
                </a:gridCol>
                <a:gridCol w="3438656">
                  <a:extLst>
                    <a:ext uri="{9D8B030D-6E8A-4147-A177-3AD203B41FA5}">
                      <a16:colId xmlns:a16="http://schemas.microsoft.com/office/drawing/2014/main" val="2879129861"/>
                    </a:ext>
                  </a:extLst>
                </a:gridCol>
                <a:gridCol w="1202058">
                  <a:extLst>
                    <a:ext uri="{9D8B030D-6E8A-4147-A177-3AD203B41FA5}">
                      <a16:colId xmlns:a16="http://schemas.microsoft.com/office/drawing/2014/main" val="3898934231"/>
                    </a:ext>
                  </a:extLst>
                </a:gridCol>
              </a:tblGrid>
              <a:tr h="332210">
                <a:tc gridSpan="3"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Summary Statistics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2522" marR="72522" marT="36261" marB="362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2522" marR="72522" marT="36261" marB="362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5172096"/>
                  </a:ext>
                </a:extLst>
              </a:tr>
              <a:tr h="332210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Variable</a:t>
                      </a:r>
                      <a:endParaRPr lang="en-US" sz="1600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w Cen MT" panose="020B0602020104020603" pitchFamily="34" charset="0"/>
                      </a:endParaRP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Description</a:t>
                      </a:r>
                      <a:endParaRPr lang="en-US" sz="1600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w Cen MT" panose="020B0602020104020603" pitchFamily="34" charset="0"/>
                      </a:endParaRP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Data Type</a:t>
                      </a:r>
                      <a:endParaRPr lang="en-US" sz="1600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w Cen MT" panose="020B0602020104020603" pitchFamily="34" charset="0"/>
                      </a:endParaRP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3392053"/>
                  </a:ext>
                </a:extLst>
              </a:tr>
              <a:tr h="581370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Channel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Customer type (1 = Horeca, 2 = Retail)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Integer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8890834"/>
                  </a:ext>
                </a:extLst>
              </a:tr>
              <a:tr h="643657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Region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Customer's region (1 = Lisbon, 2 = Oporto, 3 = Other)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Integer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249196"/>
                  </a:ext>
                </a:extLst>
              </a:tr>
              <a:tr h="581370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Fresh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Annual spending on fresh produce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Integer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1082682"/>
                  </a:ext>
                </a:extLst>
              </a:tr>
              <a:tr h="581370"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Milk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Annual spending on milk products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Integer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1078053"/>
                  </a:ext>
                </a:extLst>
              </a:tr>
              <a:tr h="581370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Grocery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Annual spending on grocery items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Integer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5690614"/>
                  </a:ext>
                </a:extLst>
              </a:tr>
              <a:tr h="581370"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Frozen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Annual spending on frozen products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Integer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5510320"/>
                  </a:ext>
                </a:extLst>
              </a:tr>
              <a:tr h="643657"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Detergents_Paper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Annual spending on detergents and paper products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Integer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576900"/>
                  </a:ext>
                </a:extLst>
              </a:tr>
              <a:tr h="581370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Delicassen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Annual spending on delicatessen items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w Cen MT" panose="020B0602020104020603" pitchFamily="34" charset="0"/>
                        </a:rPr>
                        <a:t>Integer</a:t>
                      </a:r>
                    </a:p>
                  </a:txBody>
                  <a:tcPr marL="72522" marR="72522" marT="36261" marB="3626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43409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3215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8AF702-A859-4D49-823E-455702872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D9271-B659-4A45-8868-BAEC4EF7D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24" y="312408"/>
            <a:ext cx="5383744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solidFill>
                  <a:srgbClr val="1070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EXPLORATORY DATA ANALYSIS</a:t>
            </a:r>
            <a:r>
              <a:rPr lang="en-US" sz="2800" dirty="0">
                <a:solidFill>
                  <a:srgbClr val="1070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br>
              <a:rPr lang="en-US" sz="2800" dirty="0">
                <a:solidFill>
                  <a:srgbClr val="107082"/>
                </a:solidFill>
              </a:rPr>
            </a:br>
            <a:r>
              <a:rPr lang="en-US" sz="800" dirty="0">
                <a:solidFill>
                  <a:srgbClr val="107082"/>
                </a:solidFill>
              </a:rPr>
              <a:t>  </a:t>
            </a:r>
            <a:br>
              <a:rPr lang="en-US" sz="2800" dirty="0">
                <a:solidFill>
                  <a:srgbClr val="107082"/>
                </a:solidFill>
              </a:rPr>
            </a:b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Feature Distribution (Histograms)</a:t>
            </a:r>
            <a:endParaRPr lang="en-US" sz="2250" dirty="0">
              <a:solidFill>
                <a:srgbClr val="10708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9" name="object 27" descr="Beige rectangle">
            <a:extLst>
              <a:ext uri="{FF2B5EF4-FFF2-40B4-BE49-F238E27FC236}">
                <a16:creationId xmlns:a16="http://schemas.microsoft.com/office/drawing/2014/main" id="{CE178D24-EC15-4677-8CE4-B6FAE887C7CE}"/>
              </a:ext>
            </a:extLst>
          </p:cNvPr>
          <p:cNvSpPr/>
          <p:nvPr/>
        </p:nvSpPr>
        <p:spPr>
          <a:xfrm>
            <a:off x="323384" y="963448"/>
            <a:ext cx="4936867" cy="75310"/>
          </a:xfrm>
          <a:custGeom>
            <a:avLst/>
            <a:gdLst/>
            <a:ahLst/>
            <a:cxnLst/>
            <a:rect l="l" t="t" r="r" b="b"/>
            <a:pathLst>
              <a:path w="2501265">
                <a:moveTo>
                  <a:pt x="0" y="0"/>
                </a:moveTo>
                <a:lnTo>
                  <a:pt x="2500883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cxnSp>
        <p:nvCxnSpPr>
          <p:cNvPr id="6" name="Straight Connector 5" descr="Line">
            <a:extLst>
              <a:ext uri="{FF2B5EF4-FFF2-40B4-BE49-F238E27FC236}">
                <a16:creationId xmlns:a16="http://schemas.microsoft.com/office/drawing/2014/main" id="{5C0E71B8-1D2B-4965-B2E2-9D9AD54201BD}"/>
              </a:ext>
            </a:extLst>
          </p:cNvPr>
          <p:cNvCxnSpPr>
            <a:cxnSpLocks/>
          </p:cNvCxnSpPr>
          <p:nvPr/>
        </p:nvCxnSpPr>
        <p:spPr>
          <a:xfrm flipH="1">
            <a:off x="98320" y="6184488"/>
            <a:ext cx="5329075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DF4CF884-1183-89C3-9651-F17A15AE7D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69467" y="619432"/>
            <a:ext cx="6256494" cy="5565055"/>
          </a:xfrm>
          <a:prstGeom prst="rect">
            <a:avLst/>
          </a:prstGeom>
          <a:ln w="28575">
            <a:solidFill>
              <a:srgbClr val="107082"/>
            </a:solidFill>
          </a:ln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74C3AF2E-081A-3078-93AE-9227C8583C6D}"/>
              </a:ext>
            </a:extLst>
          </p:cNvPr>
          <p:cNvSpPr txBox="1"/>
          <p:nvPr/>
        </p:nvSpPr>
        <p:spPr>
          <a:xfrm>
            <a:off x="68824" y="1877964"/>
            <a:ext cx="5417576" cy="17543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</a:rPr>
              <a:t>Most features such as Fresh, Milk, Grocery, Frozen, Detergents_Paper, and Delicatessen show right-skewed distributions.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dirty="0">
              <a:latin typeface="Tw Cen MT" panose="020B0602020104020603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</a:rPr>
              <a:t>Most of the customers have low to moderate annual spending, with a few being high spenders.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E29C008-0C93-3141-E9DF-71FDCC72A3EC}"/>
              </a:ext>
            </a:extLst>
          </p:cNvPr>
          <p:cNvSpPr txBox="1"/>
          <p:nvPr/>
        </p:nvSpPr>
        <p:spPr>
          <a:xfrm>
            <a:off x="68824" y="4119722"/>
            <a:ext cx="541757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900" dirty="0">
                <a:latin typeface="Tw Cen MT" panose="020B0602020104020603" pitchFamily="34" charset="0"/>
              </a:rPr>
              <a:t>There is an evidence of long tails, which suggests the presence of many outliers.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900" dirty="0">
              <a:latin typeface="Tw Cen MT" panose="020B06020201040206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900" dirty="0">
                <a:latin typeface="Tw Cen MT" panose="020B0602020104020603" pitchFamily="34" charset="0"/>
              </a:rPr>
              <a:t>These patterns emphasize the importance of normalization and outlier treatment before applying clustering algorithms.</a:t>
            </a:r>
          </a:p>
        </p:txBody>
      </p:sp>
    </p:spTree>
    <p:extLst>
      <p:ext uri="{BB962C8B-B14F-4D97-AF65-F5344CB8AC3E}">
        <p14:creationId xmlns:p14="http://schemas.microsoft.com/office/powerpoint/2010/main" val="3514470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D96E5D-5A5A-BA3D-0D89-781B4C2F49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DCBE5-34CC-1D59-2E5B-DDD5EF75C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32622"/>
            <a:ext cx="4984955" cy="609600"/>
          </a:xfrm>
        </p:spPr>
        <p:txBody>
          <a:bodyPr anchor="b">
            <a:normAutofit/>
          </a:bodyPr>
          <a:lstStyle/>
          <a:p>
            <a:pPr algn="ctr"/>
            <a:r>
              <a:rPr lang="en-US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Features Correlation Heatmap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EDF7BB2A-119F-28CA-7145-48821611EC0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84955" y="757084"/>
            <a:ext cx="6558116" cy="5338916"/>
          </a:xfrm>
          <a:noFill/>
          <a:ln w="28575">
            <a:solidFill>
              <a:srgbClr val="107082"/>
            </a:solidFill>
          </a:ln>
        </p:spPr>
      </p:pic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B98B3C33-CA3A-3EB8-80AA-4514FD2033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491" y="1160206"/>
            <a:ext cx="4788310" cy="4955459"/>
          </a:xfrm>
          <a:solidFill>
            <a:schemeClr val="accent1"/>
          </a:solidFill>
          <a:ln>
            <a:solidFill>
              <a:srgbClr val="107082"/>
            </a:solidFill>
          </a:ln>
        </p:spPr>
        <p:txBody>
          <a:bodyPr>
            <a:normAutofit/>
          </a:bodyPr>
          <a:lstStyle/>
          <a:p>
            <a:r>
              <a:rPr lang="en-US" b="1" dirty="0">
                <a:latin typeface="Tw Cen MT" panose="020B0602020104020603" pitchFamily="34" charset="0"/>
              </a:rPr>
              <a:t>Strong Correlations</a:t>
            </a:r>
          </a:p>
          <a:p>
            <a:r>
              <a:rPr lang="en-US" dirty="0">
                <a:latin typeface="Tw Cen MT" panose="020B0602020104020603" pitchFamily="34" charset="0"/>
              </a:rPr>
              <a:t>Grocery &amp;  Detergents_Paper, Milk &amp; Grocery, and Milk &amp; Detergents_Paper all show strong correlations with coefficients of 0.92, 0.73, and 0.66, respectively.</a:t>
            </a:r>
          </a:p>
          <a:p>
            <a:endParaRPr lang="en-US" dirty="0">
              <a:latin typeface="Tw Cen MT" panose="020B0602020104020603" pitchFamily="34" charset="0"/>
            </a:endParaRPr>
          </a:p>
          <a:p>
            <a:r>
              <a:rPr lang="en-US" b="1" dirty="0">
                <a:latin typeface="Tw Cen MT" panose="020B0602020104020603" pitchFamily="34" charset="0"/>
              </a:rPr>
              <a:t>Weak/Negative Correlations</a:t>
            </a:r>
            <a:endParaRPr lang="en-US" dirty="0">
              <a:latin typeface="Tw Cen MT" panose="020B0602020104020603" pitchFamily="34" charset="0"/>
            </a:endParaRPr>
          </a:p>
          <a:p>
            <a:r>
              <a:rPr lang="en-US" dirty="0">
                <a:latin typeface="Tw Cen MT" panose="020B0602020104020603" pitchFamily="34" charset="0"/>
              </a:rPr>
              <a:t>Fresh and Frozen show little correlation with all the other categories, showcasing both weak positive and weak negative correlations.</a:t>
            </a:r>
          </a:p>
          <a:p>
            <a:endParaRPr lang="en-US" dirty="0">
              <a:latin typeface="Tw Cen MT" panose="020B0602020104020603" pitchFamily="34" charset="0"/>
            </a:endParaRPr>
          </a:p>
          <a:p>
            <a:r>
              <a:rPr lang="en-US" b="1" dirty="0">
                <a:latin typeface="Tw Cen MT" panose="020B0602020104020603" pitchFamily="34" charset="0"/>
              </a:rPr>
              <a:t>Insights</a:t>
            </a:r>
            <a:endParaRPr lang="en-US" dirty="0">
              <a:latin typeface="Tw Cen MT" panose="020B06020201040206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</a:rPr>
              <a:t>Customers who buy groceries are likely to buy Detergents_Paper and Milk, suggesting bundled promotions.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</a:rPr>
              <a:t>Fresh and Frozen are independent of other categories, possibly representing unique customer needs (e.g., restaurants vs. convenience stores).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463852-7499-6AD6-0C84-6FC710401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8844" y="6174902"/>
            <a:ext cx="357116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2EE24B5-652C-4DB5-B7C3-B5BBEC1280B1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71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12A7743-D322-4B29-E27F-FD4DB428D3EF}"/>
              </a:ext>
            </a:extLst>
          </p:cNvPr>
          <p:cNvSpPr/>
          <p:nvPr/>
        </p:nvSpPr>
        <p:spPr>
          <a:xfrm>
            <a:off x="0" y="1232025"/>
            <a:ext cx="6322142" cy="5119613"/>
          </a:xfrm>
          <a:prstGeom prst="rect">
            <a:avLst/>
          </a:prstGeom>
          <a:solidFill>
            <a:srgbClr val="F0CD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C750891-B331-46E3-89A1-0996C3679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14632"/>
            <a:ext cx="5279923" cy="707923"/>
          </a:xfrm>
        </p:spPr>
        <p:txBody>
          <a:bodyPr>
            <a:noAutofit/>
          </a:bodyPr>
          <a:lstStyle/>
          <a:p>
            <a:pPr algn="ctr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Features Before &amp; After Outlier Removal (Boxplots)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B2014FC-4B8E-B25B-71A0-627290F2C2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43020" y="1052057"/>
            <a:ext cx="4382940" cy="5043943"/>
          </a:xfrm>
          <a:ln>
            <a:solidFill>
              <a:srgbClr val="F0CDA1"/>
            </a:solidFill>
          </a:ln>
        </p:spPr>
        <p:txBody>
          <a:bodyPr>
            <a:noAutofit/>
          </a:bodyPr>
          <a:lstStyle/>
          <a:p>
            <a:r>
              <a:rPr lang="en-US" sz="1800" b="1" dirty="0">
                <a:latin typeface="Tw Cen MT" panose="020B0602020104020603" pitchFamily="34" charset="0"/>
              </a:rPr>
              <a:t>Before outlier removal:</a:t>
            </a:r>
            <a:endParaRPr lang="en-US" sz="1800" dirty="0">
              <a:latin typeface="Tw Cen MT" panose="020B06020201040206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w Cen MT" panose="020B0602020104020603" pitchFamily="34" charset="0"/>
              </a:rPr>
              <a:t>Huge outliers in all categories, especially Fresh and Grocery.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w Cen MT" panose="020B0602020104020603" pitchFamily="34" charset="0"/>
              </a:rPr>
              <a:t>Outliers distort mean-based analysis and clustering.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w Cen MT" panose="020B0602020104020603" pitchFamily="34" charset="0"/>
            </a:endParaRPr>
          </a:p>
          <a:p>
            <a:r>
              <a:rPr lang="en-US" sz="1800" b="1" dirty="0">
                <a:latin typeface="Tw Cen MT" panose="020B0602020104020603" pitchFamily="34" charset="0"/>
              </a:rPr>
              <a:t>After outlier removal:</a:t>
            </a:r>
            <a:endParaRPr lang="en-US" sz="1800" dirty="0">
              <a:latin typeface="Tw Cen MT" panose="020B06020201040206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w Cen MT" panose="020B0602020104020603" pitchFamily="34" charset="0"/>
              </a:rPr>
              <a:t>The distributions become more compact, representative, and balanced.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w Cen MT" panose="020B0602020104020603" pitchFamily="34" charset="0"/>
              </a:rPr>
              <a:t>Cleaner data is now suitable for clustering techniques like KMeans.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w Cen MT" panose="020B0602020104020603" pitchFamily="34" charset="0"/>
            </a:endParaRPr>
          </a:p>
          <a:p>
            <a:r>
              <a:rPr lang="en-US" sz="1800" dirty="0">
                <a:latin typeface="Tw Cen MT" panose="020B0602020104020603" pitchFamily="34" charset="0"/>
              </a:rPr>
              <a:t>Removing outliers significantly improves data quality for machine learning. This step reduces skewness and ensures more reliable cluster separation.</a:t>
            </a:r>
          </a:p>
          <a:p>
            <a:endParaRPr lang="en-US" sz="1800" dirty="0">
              <a:latin typeface="Tw Cen MT" panose="020B0602020104020603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C5A228-0BB3-460B-97CB-3667DC43D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243FDD-A930-35FE-F018-4815522CF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671484"/>
            <a:ext cx="7187381" cy="4237703"/>
          </a:xfrm>
          <a:prstGeom prst="rect">
            <a:avLst/>
          </a:prstGeom>
          <a:ln w="28575">
            <a:solidFill>
              <a:srgbClr val="107082"/>
            </a:solidFill>
          </a:ln>
        </p:spPr>
      </p:pic>
    </p:spTree>
    <p:extLst>
      <p:ext uri="{BB962C8B-B14F-4D97-AF65-F5344CB8AC3E}">
        <p14:creationId xmlns:p14="http://schemas.microsoft.com/office/powerpoint/2010/main" val="1617733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140CF4-2DAA-4239-BB77-274BDD82A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8</a:t>
            </a:fld>
            <a:endParaRPr lang="en-US" dirty="0"/>
          </a:p>
        </p:txBody>
      </p:sp>
      <p:pic>
        <p:nvPicPr>
          <p:cNvPr id="4" name="Picture Placeholder 11">
            <a:extLst>
              <a:ext uri="{FF2B5EF4-FFF2-40B4-BE49-F238E27FC236}">
                <a16:creationId xmlns:a16="http://schemas.microsoft.com/office/drawing/2014/main" id="{509FA566-1699-4388-B44C-C3EE5EC051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1440" y="1110933"/>
            <a:ext cx="6042098" cy="4960887"/>
          </a:xfrm>
          <a:prstGeom prst="rect">
            <a:avLst/>
          </a:prstGeom>
          <a:ln w="28575">
            <a:solidFill>
              <a:srgbClr val="107082"/>
            </a:solidFill>
          </a:ln>
        </p:spPr>
      </p:pic>
      <p:sp>
        <p:nvSpPr>
          <p:cNvPr id="5" name="object 3" descr="Beige rectangle">
            <a:extLst>
              <a:ext uri="{FF2B5EF4-FFF2-40B4-BE49-F238E27FC236}">
                <a16:creationId xmlns:a16="http://schemas.microsoft.com/office/drawing/2014/main" id="{857A0168-DBD5-47D4-A751-3B39262D8254}"/>
              </a:ext>
            </a:extLst>
          </p:cNvPr>
          <p:cNvSpPr/>
          <p:nvPr/>
        </p:nvSpPr>
        <p:spPr>
          <a:xfrm>
            <a:off x="8355283" y="836613"/>
            <a:ext cx="3307960" cy="5184775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rgbClr val="F0CDA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6" name="object 6" descr="Blue rectangle">
            <a:extLst>
              <a:ext uri="{FF2B5EF4-FFF2-40B4-BE49-F238E27FC236}">
                <a16:creationId xmlns:a16="http://schemas.microsoft.com/office/drawing/2014/main" id="{7F009843-AFA3-44E8-B7D5-3F39B363C92E}"/>
              </a:ext>
            </a:extLst>
          </p:cNvPr>
          <p:cNvSpPr/>
          <p:nvPr/>
        </p:nvSpPr>
        <p:spPr>
          <a:xfrm>
            <a:off x="6226175" y="1"/>
            <a:ext cx="5056205" cy="6857999"/>
          </a:xfrm>
          <a:custGeom>
            <a:avLst/>
            <a:gdLst/>
            <a:ahLst/>
            <a:cxn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rgbClr val="107082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668119-9603-4701-8EEC-F2E48B808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" y="477520"/>
            <a:ext cx="6042098" cy="663893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Category Spending Patterns by Channel</a:t>
            </a:r>
            <a:endParaRPr lang="en-US" sz="2400" dirty="0">
              <a:solidFill>
                <a:srgbClr val="10708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4C5AFC6-535D-B675-85D2-27779B8352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8069645"/>
              </p:ext>
            </p:extLst>
          </p:nvPr>
        </p:nvGraphicFramePr>
        <p:xfrm>
          <a:off x="6294152" y="1837975"/>
          <a:ext cx="4916780" cy="4976386"/>
        </p:xfrm>
        <a:graphic>
          <a:graphicData uri="http://schemas.openxmlformats.org/drawingml/2006/table">
            <a:tbl>
              <a:tblPr/>
              <a:tblGrid>
                <a:gridCol w="1295040">
                  <a:extLst>
                    <a:ext uri="{9D8B030D-6E8A-4147-A177-3AD203B41FA5}">
                      <a16:colId xmlns:a16="http://schemas.microsoft.com/office/drawing/2014/main" val="2163473610"/>
                    </a:ext>
                  </a:extLst>
                </a:gridCol>
                <a:gridCol w="944880">
                  <a:extLst>
                    <a:ext uri="{9D8B030D-6E8A-4147-A177-3AD203B41FA5}">
                      <a16:colId xmlns:a16="http://schemas.microsoft.com/office/drawing/2014/main" val="3865022264"/>
                    </a:ext>
                  </a:extLst>
                </a:gridCol>
                <a:gridCol w="863600">
                  <a:extLst>
                    <a:ext uri="{9D8B030D-6E8A-4147-A177-3AD203B41FA5}">
                      <a16:colId xmlns:a16="http://schemas.microsoft.com/office/drawing/2014/main" val="2306893733"/>
                    </a:ext>
                  </a:extLst>
                </a:gridCol>
                <a:gridCol w="1813260">
                  <a:extLst>
                    <a:ext uri="{9D8B030D-6E8A-4147-A177-3AD203B41FA5}">
                      <a16:colId xmlns:a16="http://schemas.microsoft.com/office/drawing/2014/main" val="139566162"/>
                    </a:ext>
                  </a:extLst>
                </a:gridCol>
              </a:tblGrid>
              <a:tr h="513507">
                <a:tc>
                  <a:txBody>
                    <a:bodyPr/>
                    <a:lstStyle/>
                    <a:p>
                      <a:r>
                        <a:rPr lang="en-US" sz="1200" b="1" dirty="0">
                          <a:effectLst/>
                          <a:latin typeface="Tw Cen MT" panose="020B0602020104020603" pitchFamily="34" charset="0"/>
                        </a:rPr>
                        <a:t>Product Category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effectLst/>
                          <a:latin typeface="Tw Cen MT" panose="020B0602020104020603" pitchFamily="34" charset="0"/>
                        </a:rPr>
                        <a:t>Channel 1 (Horeca)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  <a:latin typeface="Tw Cen MT" panose="020B0602020104020603" pitchFamily="34" charset="0"/>
                        </a:rPr>
                        <a:t>Channel 2 (Retail)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effectLst/>
                          <a:latin typeface="Tw Cen MT" panose="020B0602020104020603" pitchFamily="34" charset="0"/>
                        </a:rPr>
                        <a:t>Insight Summary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3267882"/>
                  </a:ext>
                </a:extLst>
              </a:tr>
              <a:tr h="883094">
                <a:tc>
                  <a:txBody>
                    <a:bodyPr/>
                    <a:lstStyle/>
                    <a:p>
                      <a:r>
                        <a:rPr lang="en-US" sz="1200" b="1" dirty="0">
                          <a:effectLst/>
                          <a:latin typeface="Tw Cen MT" panose="020B0602020104020603" pitchFamily="34" charset="0"/>
                        </a:rPr>
                        <a:t>Fresh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  <a:latin typeface="Tw Cen MT" panose="020B0602020104020603" pitchFamily="34" charset="0"/>
                        </a:rPr>
                        <a:t>Very high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  <a:latin typeface="Tw Cen MT" panose="020B0602020104020603" pitchFamily="34" charset="0"/>
                        </a:rPr>
                        <a:t>Moderate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  <a:latin typeface="Tw Cen MT" panose="020B0602020104020603" pitchFamily="34" charset="0"/>
                        </a:rPr>
                        <a:t>Horeca heavily buys fresh produce (e.g., hotels/restaurants).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8560168"/>
                  </a:ext>
                </a:extLst>
              </a:tr>
              <a:tr h="647699">
                <a:tc>
                  <a:txBody>
                    <a:bodyPr/>
                    <a:lstStyle/>
                    <a:p>
                      <a:r>
                        <a:rPr lang="en-US" sz="1200" b="1" dirty="0">
                          <a:effectLst/>
                          <a:latin typeface="Tw Cen MT" panose="020B0602020104020603" pitchFamily="34" charset="0"/>
                        </a:rPr>
                        <a:t>Milk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  <a:latin typeface="Tw Cen MT" panose="020B0602020104020603" pitchFamily="34" charset="0"/>
                        </a:rPr>
                        <a:t>Low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  <a:latin typeface="Tw Cen MT" panose="020B0602020104020603" pitchFamily="34" charset="0"/>
                        </a:rPr>
                        <a:t>High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  <a:latin typeface="Tw Cen MT" panose="020B0602020104020603" pitchFamily="34" charset="0"/>
                        </a:rPr>
                        <a:t>Retailers purchase more milk than Horeca.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1277519"/>
                  </a:ext>
                </a:extLst>
              </a:tr>
              <a:tr h="769142">
                <a:tc>
                  <a:txBody>
                    <a:bodyPr/>
                    <a:lstStyle/>
                    <a:p>
                      <a:r>
                        <a:rPr lang="en-US" sz="1200" b="1" dirty="0">
                          <a:effectLst/>
                          <a:latin typeface="Tw Cen MT" panose="020B0602020104020603" pitchFamily="34" charset="0"/>
                        </a:rPr>
                        <a:t>Grocery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  <a:latin typeface="Tw Cen MT" panose="020B0602020104020603" pitchFamily="34" charset="0"/>
                        </a:rPr>
                        <a:t>Moderate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  <a:latin typeface="Tw Cen MT" panose="020B0602020104020603" pitchFamily="34" charset="0"/>
                        </a:rPr>
                        <a:t>Very high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  <a:latin typeface="Tw Cen MT" panose="020B0602020104020603" pitchFamily="34" charset="0"/>
                        </a:rPr>
                        <a:t>Retail has the highest grocery expenditure.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9411808"/>
                  </a:ext>
                </a:extLst>
              </a:tr>
              <a:tr h="718541"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  <a:latin typeface="Tw Cen MT" panose="020B0602020104020603" pitchFamily="34" charset="0"/>
                        </a:rPr>
                        <a:t>Frozen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  <a:latin typeface="Tw Cen MT" panose="020B0602020104020603" pitchFamily="34" charset="0"/>
                        </a:rPr>
                        <a:t>Moderate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  <a:latin typeface="Tw Cen MT" panose="020B0602020104020603" pitchFamily="34" charset="0"/>
                        </a:rPr>
                        <a:t>Low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  <a:latin typeface="Tw Cen MT" panose="020B0602020104020603" pitchFamily="34" charset="0"/>
                        </a:rPr>
                        <a:t>Horeca prefers frozen items more than retail.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1041223"/>
                  </a:ext>
                </a:extLst>
              </a:tr>
              <a:tr h="708420"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  <a:latin typeface="Tw Cen MT" panose="020B0602020104020603" pitchFamily="34" charset="0"/>
                        </a:rPr>
                        <a:t>Detergents_Paper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  <a:latin typeface="Tw Cen MT" panose="020B0602020104020603" pitchFamily="34" charset="0"/>
                        </a:rPr>
                        <a:t>Low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  <a:latin typeface="Tw Cen MT" panose="020B0602020104020603" pitchFamily="34" charset="0"/>
                        </a:rPr>
                        <a:t>High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  <a:latin typeface="Tw Cen MT" panose="020B0602020104020603" pitchFamily="34" charset="0"/>
                        </a:rPr>
                        <a:t>Retailers stock more cleaning supplies.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1553373"/>
                  </a:ext>
                </a:extLst>
              </a:tr>
              <a:tr h="735983">
                <a:tc>
                  <a:txBody>
                    <a:bodyPr/>
                    <a:lstStyle/>
                    <a:p>
                      <a:r>
                        <a:rPr lang="en-US" sz="1200" b="1" dirty="0">
                          <a:effectLst/>
                          <a:latin typeface="Tw Cen MT" panose="020B0602020104020603" pitchFamily="34" charset="0"/>
                        </a:rPr>
                        <a:t>Delicatessen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  <a:latin typeface="Tw Cen MT" panose="020B0602020104020603" pitchFamily="34" charset="0"/>
                        </a:rPr>
                        <a:t>Slightly lower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  <a:latin typeface="Tw Cen MT" panose="020B0602020104020603" pitchFamily="34" charset="0"/>
                        </a:rPr>
                        <a:t>Slightly higher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  <a:latin typeface="Tw Cen MT" panose="020B0602020104020603" pitchFamily="34" charset="0"/>
                        </a:rPr>
                        <a:t>Retail leads slightly in delicatessen spending.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8588378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7E1EAECF-3AE3-B759-A841-2589DBFE9798}"/>
              </a:ext>
            </a:extLst>
          </p:cNvPr>
          <p:cNvSpPr txBox="1"/>
          <p:nvPr/>
        </p:nvSpPr>
        <p:spPr>
          <a:xfrm>
            <a:off x="6284320" y="224136"/>
            <a:ext cx="49167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Tw Cen MT" panose="020B0602020104020603" pitchFamily="34" charset="0"/>
              </a:rPr>
              <a:t>Channel 1 (Horeca) focuses more on perishable food items, while Channel 2 (Retail) leads in non-perishables and packaged goods.</a:t>
            </a:r>
          </a:p>
        </p:txBody>
      </p:sp>
    </p:spTree>
    <p:extLst>
      <p:ext uri="{BB962C8B-B14F-4D97-AF65-F5344CB8AC3E}">
        <p14:creationId xmlns:p14="http://schemas.microsoft.com/office/powerpoint/2010/main" val="32989643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186E29-0264-9B25-F894-5594907A9B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9CD0395-A3F3-EF9F-EB89-B5235D277823}"/>
              </a:ext>
            </a:extLst>
          </p:cNvPr>
          <p:cNvSpPr/>
          <p:nvPr/>
        </p:nvSpPr>
        <p:spPr>
          <a:xfrm>
            <a:off x="0" y="963558"/>
            <a:ext cx="4505012" cy="49554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A5A3C0-037B-0392-0573-B0CEC1FC8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9730" y="1045611"/>
            <a:ext cx="5592774" cy="119295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Average Spending by Region</a:t>
            </a:r>
            <a:b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US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000" dirty="0">
                <a:solidFill>
                  <a:schemeClr val="bg1"/>
                </a:solidFill>
              </a:rPr>
              <a:t>Key Observations: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9DC318-8E2A-415E-C1A5-C674262F7C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13748" y="3224340"/>
            <a:ext cx="4505012" cy="76137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w Cen MT" panose="020B0602020104020603" pitchFamily="34" charset="0"/>
              </a:rPr>
              <a:t>Lisbon and Oporto show moderate but similar spending, lower than Region 3.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E10975-A4FE-F1A3-7D64-4B23E63CB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9</a:t>
            </a:fld>
            <a:endParaRPr lang="en-US" dirty="0"/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DAEF205B-44B6-EDA3-3063-5B43B390331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297857"/>
            <a:ext cx="6481238" cy="4270386"/>
          </a:xfrm>
          <a:ln w="12700">
            <a:solidFill>
              <a:schemeClr val="accent3"/>
            </a:solidFill>
          </a:ln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DC61645-869E-2A75-0317-CC5038B7B223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7213747" y="4123648"/>
            <a:ext cx="4422244" cy="761376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30000"/>
              </a:lnSpc>
              <a:spcBef>
                <a:spcPts val="400"/>
              </a:spcBef>
            </a:pPr>
            <a:r>
              <a:rPr lang="en-US" sz="2000" dirty="0">
                <a:solidFill>
                  <a:schemeClr val="bg1"/>
                </a:solidFill>
                <a:latin typeface="Tw Cen MT" panose="020B0602020104020603" pitchFamily="34" charset="0"/>
              </a:rPr>
              <a:t>Fresh and Grocery are top categories across all regions.</a:t>
            </a:r>
            <a:endParaRPr lang="en-US" sz="2000" i="1" spc="-15" dirty="0">
              <a:solidFill>
                <a:schemeClr val="bg1"/>
              </a:solidFill>
              <a:latin typeface="Tw Cen MT" panose="020B0602020104020603" pitchFamily="34" charset="0"/>
              <a:cs typeface="Arial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83EE63C-7F7C-25C7-5837-482FE75BB288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213747" y="5030772"/>
            <a:ext cx="4505012" cy="756224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10000"/>
              </a:lnSpc>
              <a:spcBef>
                <a:spcPts val="400"/>
              </a:spcBef>
            </a:pPr>
            <a:r>
              <a:rPr lang="en-US" sz="2000" dirty="0">
                <a:solidFill>
                  <a:schemeClr val="bg1"/>
                </a:solidFill>
                <a:latin typeface="Tw Cen MT" panose="020B0602020104020603" pitchFamily="34" charset="0"/>
              </a:rPr>
              <a:t>Frozen, Detergents_Paper, and Delicassen have the lowest spending, suggesting niche demand.</a:t>
            </a:r>
            <a:endParaRPr lang="en-US" sz="2000" i="1" spc="-15" dirty="0">
              <a:solidFill>
                <a:schemeClr val="bg1"/>
              </a:solidFill>
              <a:latin typeface="Tw Cen MT" panose="020B0602020104020603" pitchFamily="34" charset="0"/>
              <a:cs typeface="Arial"/>
            </a:endParaRPr>
          </a:p>
        </p:txBody>
      </p:sp>
      <p:pic>
        <p:nvPicPr>
          <p:cNvPr id="11" name="Picture Placeholder 14" descr="Check icon">
            <a:extLst>
              <a:ext uri="{FF2B5EF4-FFF2-40B4-BE49-F238E27FC236}">
                <a16:creationId xmlns:a16="http://schemas.microsoft.com/office/drawing/2014/main" id="{FEBA023F-7CB7-92FB-8830-9D32A9B0B6A5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648386" y="3169006"/>
            <a:ext cx="576000" cy="576000"/>
          </a:xfrm>
        </p:spPr>
      </p:pic>
      <p:pic>
        <p:nvPicPr>
          <p:cNvPr id="12" name="Picture Placeholder 16" descr="Check icon">
            <a:extLst>
              <a:ext uri="{FF2B5EF4-FFF2-40B4-BE49-F238E27FC236}">
                <a16:creationId xmlns:a16="http://schemas.microsoft.com/office/drawing/2014/main" id="{EF9F6CC9-A01B-78C9-A63D-F836C9A88076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648386" y="4069102"/>
            <a:ext cx="576000" cy="576001"/>
          </a:xfrm>
        </p:spPr>
      </p:pic>
      <p:pic>
        <p:nvPicPr>
          <p:cNvPr id="13" name="Picture Placeholder 18" descr="Check icon">
            <a:extLst>
              <a:ext uri="{FF2B5EF4-FFF2-40B4-BE49-F238E27FC236}">
                <a16:creationId xmlns:a16="http://schemas.microsoft.com/office/drawing/2014/main" id="{98814831-EF2D-35A3-93D3-0B7F6AFF9762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648386" y="4961319"/>
            <a:ext cx="576000" cy="576001"/>
          </a:xfrm>
        </p:spPr>
      </p:pic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A9B4F9DA-A6EE-D400-A4FD-21C1971E1546}"/>
              </a:ext>
            </a:extLst>
          </p:cNvPr>
          <p:cNvSpPr txBox="1">
            <a:spLocks/>
          </p:cNvSpPr>
          <p:nvPr/>
        </p:nvSpPr>
        <p:spPr>
          <a:xfrm>
            <a:off x="7208831" y="2324691"/>
            <a:ext cx="4505012" cy="7581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2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w Cen MT" panose="020B0602020104020603" pitchFamily="34" charset="0"/>
              </a:rPr>
              <a:t>Region 3 leads in spending, especially in Grocery, Milk, and Fresh.</a:t>
            </a:r>
          </a:p>
        </p:txBody>
      </p:sp>
      <p:pic>
        <p:nvPicPr>
          <p:cNvPr id="18" name="Picture Placeholder 14" descr="Check icon">
            <a:extLst>
              <a:ext uri="{FF2B5EF4-FFF2-40B4-BE49-F238E27FC236}">
                <a16:creationId xmlns:a16="http://schemas.microsoft.com/office/drawing/2014/main" id="{E9735904-E28A-16BD-480C-F0C5F42D8A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643469" y="2276790"/>
            <a:ext cx="576000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820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Custom 24">
      <a:majorFont>
        <a:latin typeface="Gill Sans MT"/>
        <a:ea typeface=""/>
        <a:cs typeface=""/>
      </a:majorFont>
      <a:minorFont>
        <a:latin typeface="Arial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M45022061_Professional services marketing plan_SL_V1" id="{B214D568-CC3C-4109-877A-D7A12976D35F}" vid="{D425069E-A49A-4A86-9A62-1864F0635A9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1A13027A-4859-4E14-BACE-785F946399A1}">
  <we:reference id="wa200005566" version="3.0.0.3" store="en-US" storeType="OMEX"/>
  <we:alternateReferences>
    <we:reference id="WA200005566" version="3.0.0.3" store="WA200005566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167efd2f-0e6c-4f85-8a47-9d63446ceae2" xsi:nil="true"/>
    <_activity xmlns="167efd2f-0e6c-4f85-8a47-9d63446ceae2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EFA97DF7C84184D93E5FCA31F09FEE7" ma:contentTypeVersion="11" ma:contentTypeDescription="Create a new document." ma:contentTypeScope="" ma:versionID="3baf1b21ee5c947a065fccda35b00e5a">
  <xsd:schema xmlns:xsd="http://www.w3.org/2001/XMLSchema" xmlns:xs="http://www.w3.org/2001/XMLSchema" xmlns:p="http://schemas.microsoft.com/office/2006/metadata/properties" xmlns:ns3="167efd2f-0e6c-4f85-8a47-9d63446ceae2" xmlns:ns4="7c58ec93-d355-4a29-a911-760cf285bbf3" targetNamespace="http://schemas.microsoft.com/office/2006/metadata/properties" ma:root="true" ma:fieldsID="31b531d4badd8977abfbed29527b98e8" ns3:_="" ns4:_="">
    <xsd:import namespace="167efd2f-0e6c-4f85-8a47-9d63446ceae2"/>
    <xsd:import namespace="7c58ec93-d355-4a29-a911-760cf285bbf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7efd2f-0e6c-4f85-8a47-9d63446ceae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58ec93-d355-4a29-a911-760cf285bbf3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2DDA16B-F3AC-4A5B-9F5F-6F5A8F47A9E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C118CE8-9293-4220-BA3B-5D353B13ABC9}">
  <ds:schemaRefs>
    <ds:schemaRef ds:uri="http://purl.org/dc/terms/"/>
    <ds:schemaRef ds:uri="http://schemas.openxmlformats.org/package/2006/metadata/core-properties"/>
    <ds:schemaRef ds:uri="http://purl.org/dc/elements/1.1/"/>
    <ds:schemaRef ds:uri="167efd2f-0e6c-4f85-8a47-9d63446ceae2"/>
    <ds:schemaRef ds:uri="http://schemas.microsoft.com/office/2006/metadata/properties"/>
    <ds:schemaRef ds:uri="http://schemas.microsoft.com/office/2006/documentManagement/types"/>
    <ds:schemaRef ds:uri="7c58ec93-d355-4a29-a911-760cf285bbf3"/>
    <ds:schemaRef ds:uri="http://purl.org/dc/dcmitype/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42CF612-7244-43F9-B1A0-FEC2CD82340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67efd2f-0e6c-4f85-8a47-9d63446ceae2"/>
    <ds:schemaRef ds:uri="7c58ec93-d355-4a29-a911-760cf285bbf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Professional services marketing plan</Template>
  <TotalTime>1064</TotalTime>
  <Words>2344</Words>
  <Application>Microsoft Office PowerPoint</Application>
  <PresentationFormat>Widescreen</PresentationFormat>
  <Paragraphs>377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Arial </vt:lpstr>
      <vt:lpstr>Calibri</vt:lpstr>
      <vt:lpstr>Gill Sans MT</vt:lpstr>
      <vt:lpstr>Gill Sans MT (Headings)</vt:lpstr>
      <vt:lpstr>Tw Cen MT</vt:lpstr>
      <vt:lpstr>Office Theme</vt:lpstr>
      <vt:lpstr>JBDL  &amp;  CO  WHOLESALERS CUSTOMER SEGMENTATION</vt:lpstr>
      <vt:lpstr>PowerPoint Presentation</vt:lpstr>
      <vt:lpstr>Problem Statement</vt:lpstr>
      <vt:lpstr>DATASET OVERVIEW</vt:lpstr>
      <vt:lpstr>EXPLORATORY DATA ANALYSIS:     Feature Distribution (Histograms)</vt:lpstr>
      <vt:lpstr>Features Correlation Heatmap</vt:lpstr>
      <vt:lpstr>Features Before &amp; After Outlier Removal (Boxplots)</vt:lpstr>
      <vt:lpstr>Category Spending Patterns by Channel</vt:lpstr>
      <vt:lpstr>Average Spending by Region  Key Observations:</vt:lpstr>
      <vt:lpstr>Determining Optimal K Using Inertia</vt:lpstr>
      <vt:lpstr>Validating Cluster Quality Using Silhouette Score</vt:lpstr>
      <vt:lpstr>METHODOLOGY: Clustering Approach</vt:lpstr>
      <vt:lpstr>METHODOLOGY: Data Preparation</vt:lpstr>
      <vt:lpstr>METHODOLOGY: Modeling Execution</vt:lpstr>
      <vt:lpstr>MODELING &amp; EVALUATION: Metrics and Performance</vt:lpstr>
      <vt:lpstr>MODELING &amp; EVALUATION: Cluster Interpretation</vt:lpstr>
      <vt:lpstr>RESULTS AND INSIGHTS</vt:lpstr>
      <vt:lpstr>RECOMMENDATIONS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Fardowsa Hassan</dc:creator>
  <cp:lastModifiedBy>Fardowsa Hassan</cp:lastModifiedBy>
  <cp:revision>120</cp:revision>
  <dcterms:created xsi:type="dcterms:W3CDTF">2025-06-28T15:30:45Z</dcterms:created>
  <dcterms:modified xsi:type="dcterms:W3CDTF">2025-07-01T10:17:51Z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0x0101000EFA97DF7C84184D93E5FCA31F09FEE7</vt:lpwstr>
  </property>
</Properties>
</file>